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7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57" r:id="rId3"/>
    <p:sldId id="262" r:id="rId4"/>
    <p:sldId id="272" r:id="rId5"/>
    <p:sldId id="273" r:id="rId6"/>
    <p:sldId id="268" r:id="rId7"/>
    <p:sldId id="275" r:id="rId8"/>
    <p:sldId id="274" r:id="rId9"/>
    <p:sldId id="276" r:id="rId10"/>
    <p:sldId id="277" r:id="rId11"/>
    <p:sldId id="259" r:id="rId12"/>
    <p:sldId id="265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0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470" y="102"/>
      </p:cViewPr>
      <p:guideLst>
        <p:guide orient="horz" pos="216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2019/10/14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6238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73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事件原因：大风浪下船体大角度横摇，甲板失火，船机失灵  事故结果：</a:t>
            </a:r>
            <a:r>
              <a:rPr lang="en-US" altLang="zh-CN" dirty="0"/>
              <a:t>285</a:t>
            </a:r>
            <a:r>
              <a:rPr lang="zh-CN" altLang="en-US" dirty="0"/>
              <a:t>人死亡，</a:t>
            </a:r>
            <a:r>
              <a:rPr lang="en-US" altLang="zh-CN" dirty="0"/>
              <a:t>5</a:t>
            </a:r>
            <a:r>
              <a:rPr lang="zh-CN" altLang="en-US" dirty="0"/>
              <a:t>人失踪，生还</a:t>
            </a:r>
            <a:r>
              <a:rPr lang="en-US" altLang="zh-CN" dirty="0"/>
              <a:t>22</a:t>
            </a:r>
            <a:r>
              <a:rPr lang="zh-CN" altLang="en-US" dirty="0"/>
              <a:t>人</a:t>
            </a:r>
            <a:endParaRPr lang="en-US" altLang="zh-CN" dirty="0"/>
          </a:p>
          <a:p>
            <a:r>
              <a:rPr lang="en-US" altLang="zh-CN" dirty="0"/>
              <a:t>               </a:t>
            </a:r>
            <a:r>
              <a:rPr lang="zh-CN" altLang="en-US" dirty="0"/>
              <a:t>意外进水最终沉没 </a:t>
            </a:r>
            <a:r>
              <a:rPr lang="en-US" altLang="zh-CN" dirty="0"/>
              <a:t>32</a:t>
            </a:r>
            <a:r>
              <a:rPr lang="zh-CN" altLang="en-US" dirty="0"/>
              <a:t>人死亡，</a:t>
            </a:r>
            <a:r>
              <a:rPr lang="en-US" altLang="zh-CN" dirty="0"/>
              <a:t>2</a:t>
            </a:r>
            <a:r>
              <a:rPr lang="zh-CN" altLang="en-US" dirty="0"/>
              <a:t>人失踪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58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演习模拟一艘内支线集装箱船与一艘国际邮轮发生碰撞，事故造成邮轮船体破损进水发生严重倾斜，造成</a:t>
            </a:r>
            <a:r>
              <a:rPr lang="en-US" altLang="zh-CN" dirty="0"/>
              <a:t>2</a:t>
            </a:r>
            <a:r>
              <a:rPr lang="zh-CN" altLang="en-US" dirty="0"/>
              <a:t>人受伤，</a:t>
            </a:r>
            <a:r>
              <a:rPr lang="en-US" altLang="zh-CN" dirty="0"/>
              <a:t>10</a:t>
            </a:r>
            <a:r>
              <a:rPr lang="zh-CN" altLang="en-US" dirty="0"/>
              <a:t>名人员落水。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031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研究船舶人员撤离过程中，不同的人员行为对疏散过程的影响，并在不同的人员行为中，探究目前的客船布置缺陷，旨在优化客船设计，保证乘客能在紧急情况时及时撤离，保证生命安全。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2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71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563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7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2019/10/14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64.xml"/><Relationship Id="rId7" Type="http://schemas.openxmlformats.org/officeDocument/2006/relationships/image" Target="../media/image11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3"/>
            <a:ext cx="12192000" cy="4485387"/>
          </a:xfrm>
          <a:prstGeom prst="rect">
            <a:avLst/>
          </a:prstGeom>
        </p:spPr>
      </p:pic>
      <p:sp>
        <p:nvSpPr>
          <p:cNvPr id="5" name="流程图: 文档 4"/>
          <p:cNvSpPr/>
          <p:nvPr/>
        </p:nvSpPr>
        <p:spPr>
          <a:xfrm flipV="1">
            <a:off x="-8190" y="3833764"/>
            <a:ext cx="12200467" cy="307896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15 w 21615"/>
              <a:gd name="connsiteY0-2" fmla="*/ 0 h 24886"/>
              <a:gd name="connsiteX1-3" fmla="*/ 21615 w 21615"/>
              <a:gd name="connsiteY1-4" fmla="*/ 0 h 24886"/>
              <a:gd name="connsiteX2-5" fmla="*/ 21615 w 21615"/>
              <a:gd name="connsiteY2-6" fmla="*/ 17322 h 24886"/>
              <a:gd name="connsiteX3-7" fmla="*/ 0 w 21615"/>
              <a:gd name="connsiteY3-8" fmla="*/ 24078 h 24886"/>
              <a:gd name="connsiteX4-9" fmla="*/ 15 w 21615"/>
              <a:gd name="connsiteY4-10" fmla="*/ 0 h 24886"/>
              <a:gd name="connsiteX0-11" fmla="*/ 15 w 21615"/>
              <a:gd name="connsiteY0-12" fmla="*/ 0 h 24819"/>
              <a:gd name="connsiteX1-13" fmla="*/ 21615 w 21615"/>
              <a:gd name="connsiteY1-14" fmla="*/ 0 h 24819"/>
              <a:gd name="connsiteX2-15" fmla="*/ 21600 w 21615"/>
              <a:gd name="connsiteY2-16" fmla="*/ 16130 h 24819"/>
              <a:gd name="connsiteX3-17" fmla="*/ 0 w 21615"/>
              <a:gd name="connsiteY3-18" fmla="*/ 24078 h 24819"/>
              <a:gd name="connsiteX4-19" fmla="*/ 15 w 21615"/>
              <a:gd name="connsiteY4-20" fmla="*/ 0 h 24819"/>
              <a:gd name="connsiteX0-21" fmla="*/ 15 w 21615"/>
              <a:gd name="connsiteY0-22" fmla="*/ 0 h 24599"/>
              <a:gd name="connsiteX1-23" fmla="*/ 21615 w 21615"/>
              <a:gd name="connsiteY1-24" fmla="*/ 0 h 24599"/>
              <a:gd name="connsiteX2-25" fmla="*/ 21600 w 21615"/>
              <a:gd name="connsiteY2-26" fmla="*/ 16130 h 24599"/>
              <a:gd name="connsiteX3-27" fmla="*/ 0 w 21615"/>
              <a:gd name="connsiteY3-28" fmla="*/ 24078 h 24599"/>
              <a:gd name="connsiteX4-29" fmla="*/ 15 w 21615"/>
              <a:gd name="connsiteY4-30" fmla="*/ 0 h 24599"/>
              <a:gd name="connsiteX0-31" fmla="*/ 15 w 21615"/>
              <a:gd name="connsiteY0-32" fmla="*/ 0 h 24747"/>
              <a:gd name="connsiteX1-33" fmla="*/ 21615 w 21615"/>
              <a:gd name="connsiteY1-34" fmla="*/ 0 h 24747"/>
              <a:gd name="connsiteX2-35" fmla="*/ 21600 w 21615"/>
              <a:gd name="connsiteY2-36" fmla="*/ 16130 h 24747"/>
              <a:gd name="connsiteX3-37" fmla="*/ 0 w 21615"/>
              <a:gd name="connsiteY3-38" fmla="*/ 24078 h 24747"/>
              <a:gd name="connsiteX4-39" fmla="*/ 15 w 21615"/>
              <a:gd name="connsiteY4-40" fmla="*/ 0 h 24747"/>
              <a:gd name="connsiteX0-41" fmla="*/ 15 w 21615"/>
              <a:gd name="connsiteY0-42" fmla="*/ 0 h 24106"/>
              <a:gd name="connsiteX1-43" fmla="*/ 21615 w 21615"/>
              <a:gd name="connsiteY1-44" fmla="*/ 0 h 24106"/>
              <a:gd name="connsiteX2-45" fmla="*/ 21600 w 21615"/>
              <a:gd name="connsiteY2-46" fmla="*/ 16130 h 24106"/>
              <a:gd name="connsiteX3-47" fmla="*/ 0 w 21615"/>
              <a:gd name="connsiteY3-48" fmla="*/ 24078 h 24106"/>
              <a:gd name="connsiteX4-49" fmla="*/ 15 w 21615"/>
              <a:gd name="connsiteY4-50" fmla="*/ 0 h 24106"/>
              <a:gd name="connsiteX0-51" fmla="*/ 15 w 21615"/>
              <a:gd name="connsiteY0-52" fmla="*/ 0 h 24549"/>
              <a:gd name="connsiteX1-53" fmla="*/ 21615 w 21615"/>
              <a:gd name="connsiteY1-54" fmla="*/ 0 h 24549"/>
              <a:gd name="connsiteX2-55" fmla="*/ 21600 w 21615"/>
              <a:gd name="connsiteY2-56" fmla="*/ 16130 h 24549"/>
              <a:gd name="connsiteX3-57" fmla="*/ 0 w 21615"/>
              <a:gd name="connsiteY3-58" fmla="*/ 24078 h 24549"/>
              <a:gd name="connsiteX4-59" fmla="*/ 15 w 21615"/>
              <a:gd name="connsiteY4-60" fmla="*/ 0 h 24549"/>
              <a:gd name="connsiteX0-61" fmla="*/ 15 w 21615"/>
              <a:gd name="connsiteY0-62" fmla="*/ 0 h 21943"/>
              <a:gd name="connsiteX1-63" fmla="*/ 21615 w 21615"/>
              <a:gd name="connsiteY1-64" fmla="*/ 0 h 21943"/>
              <a:gd name="connsiteX2-65" fmla="*/ 21600 w 21615"/>
              <a:gd name="connsiteY2-66" fmla="*/ 16130 h 21943"/>
              <a:gd name="connsiteX3-67" fmla="*/ 0 w 21615"/>
              <a:gd name="connsiteY3-68" fmla="*/ 21364 h 21943"/>
              <a:gd name="connsiteX4-69" fmla="*/ 15 w 21615"/>
              <a:gd name="connsiteY4-70" fmla="*/ 0 h 21943"/>
              <a:gd name="connsiteX0-71" fmla="*/ 15 w 21615"/>
              <a:gd name="connsiteY0-72" fmla="*/ 0 h 25204"/>
              <a:gd name="connsiteX1-73" fmla="*/ 21615 w 21615"/>
              <a:gd name="connsiteY1-74" fmla="*/ 0 h 25204"/>
              <a:gd name="connsiteX2-75" fmla="*/ 21600 w 21615"/>
              <a:gd name="connsiteY2-76" fmla="*/ 16130 h 25204"/>
              <a:gd name="connsiteX3-77" fmla="*/ 0 w 21615"/>
              <a:gd name="connsiteY3-78" fmla="*/ 21364 h 25204"/>
              <a:gd name="connsiteX4-79" fmla="*/ 15 w 21615"/>
              <a:gd name="connsiteY4-80" fmla="*/ 0 h 25204"/>
              <a:gd name="connsiteX0-81" fmla="*/ 15 w 21615"/>
              <a:gd name="connsiteY0-82" fmla="*/ 0 h 24411"/>
              <a:gd name="connsiteX1-83" fmla="*/ 21615 w 21615"/>
              <a:gd name="connsiteY1-84" fmla="*/ 0 h 24411"/>
              <a:gd name="connsiteX2-85" fmla="*/ 21600 w 21615"/>
              <a:gd name="connsiteY2-86" fmla="*/ 16130 h 24411"/>
              <a:gd name="connsiteX3-87" fmla="*/ 0 w 21615"/>
              <a:gd name="connsiteY3-88" fmla="*/ 21364 h 24411"/>
              <a:gd name="connsiteX4-89" fmla="*/ 15 w 21615"/>
              <a:gd name="connsiteY4-90" fmla="*/ 0 h 244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15" h="24411">
                <a:moveTo>
                  <a:pt x="15" y="0"/>
                </a:moveTo>
                <a:lnTo>
                  <a:pt x="21615" y="0"/>
                </a:lnTo>
                <a:cubicBezTo>
                  <a:pt x="21610" y="5377"/>
                  <a:pt x="21605" y="10753"/>
                  <a:pt x="21600" y="16130"/>
                </a:cubicBezTo>
                <a:cubicBezTo>
                  <a:pt x="11111" y="14541"/>
                  <a:pt x="10239" y="31006"/>
                  <a:pt x="0" y="21364"/>
                </a:cubicBezTo>
                <a:cubicBezTo>
                  <a:pt x="5" y="14243"/>
                  <a:pt x="10" y="7121"/>
                  <a:pt x="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3011622" y="331943"/>
            <a:ext cx="1151208" cy="7174877"/>
          </a:xfrm>
          <a:custGeom>
            <a:avLst/>
            <a:gdLst>
              <a:gd name="connsiteX0" fmla="*/ 0 w 1455558"/>
              <a:gd name="connsiteY0" fmla="*/ 5193179 h 5193179"/>
              <a:gd name="connsiteX1" fmla="*/ 737065 w 1455558"/>
              <a:gd name="connsiteY1" fmla="*/ 0 h 5193179"/>
              <a:gd name="connsiteX2" fmla="*/ 1455558 w 1455558"/>
              <a:gd name="connsiteY2" fmla="*/ 5193179 h 5193179"/>
              <a:gd name="connsiteX3" fmla="*/ 0 w 1455558"/>
              <a:gd name="connsiteY3" fmla="*/ 5193179 h 5193179"/>
              <a:gd name="connsiteX0-1" fmla="*/ 0 w 1455558"/>
              <a:gd name="connsiteY0-2" fmla="*/ 4441617 h 4441617"/>
              <a:gd name="connsiteX1-3" fmla="*/ 1407211 w 1455558"/>
              <a:gd name="connsiteY1-4" fmla="*/ 0 h 4441617"/>
              <a:gd name="connsiteX2-5" fmla="*/ 1455558 w 1455558"/>
              <a:gd name="connsiteY2-6" fmla="*/ 4441617 h 4441617"/>
              <a:gd name="connsiteX3-7" fmla="*/ 0 w 1455558"/>
              <a:gd name="connsiteY3-8" fmla="*/ 4441617 h 4441617"/>
              <a:gd name="connsiteX0-9" fmla="*/ 0 w 1455558"/>
              <a:gd name="connsiteY0-10" fmla="*/ 4441617 h 4441617"/>
              <a:gd name="connsiteX1-11" fmla="*/ 1407211 w 1455558"/>
              <a:gd name="connsiteY1-12" fmla="*/ 0 h 4441617"/>
              <a:gd name="connsiteX2-13" fmla="*/ 1455558 w 1455558"/>
              <a:gd name="connsiteY2-14" fmla="*/ 4441617 h 4441617"/>
              <a:gd name="connsiteX3-15" fmla="*/ 0 w 1455558"/>
              <a:gd name="connsiteY3-16" fmla="*/ 4441617 h 4441617"/>
              <a:gd name="connsiteX0-17" fmla="*/ 0 w 1455558"/>
              <a:gd name="connsiteY0-18" fmla="*/ 4441617 h 4441617"/>
              <a:gd name="connsiteX1-19" fmla="*/ 1407211 w 1455558"/>
              <a:gd name="connsiteY1-20" fmla="*/ 0 h 4441617"/>
              <a:gd name="connsiteX2-21" fmla="*/ 1455558 w 1455558"/>
              <a:gd name="connsiteY2-22" fmla="*/ 4441617 h 4441617"/>
              <a:gd name="connsiteX3-23" fmla="*/ 0 w 1455558"/>
              <a:gd name="connsiteY3-24" fmla="*/ 4441617 h 4441617"/>
              <a:gd name="connsiteX0-25" fmla="*/ 0 w 910676"/>
              <a:gd name="connsiteY0-26" fmla="*/ 4441617 h 4441617"/>
              <a:gd name="connsiteX1-27" fmla="*/ 862329 w 910676"/>
              <a:gd name="connsiteY1-28" fmla="*/ 0 h 4441617"/>
              <a:gd name="connsiteX2-29" fmla="*/ 910676 w 910676"/>
              <a:gd name="connsiteY2-30" fmla="*/ 4441617 h 4441617"/>
              <a:gd name="connsiteX3-31" fmla="*/ 0 w 910676"/>
              <a:gd name="connsiteY3-32" fmla="*/ 4441617 h 4441617"/>
              <a:gd name="connsiteX0-33" fmla="*/ 302092 w 1212768"/>
              <a:gd name="connsiteY0-34" fmla="*/ 4441617 h 4441617"/>
              <a:gd name="connsiteX1-35" fmla="*/ 1164421 w 1212768"/>
              <a:gd name="connsiteY1-36" fmla="*/ 0 h 4441617"/>
              <a:gd name="connsiteX2-37" fmla="*/ 1212768 w 1212768"/>
              <a:gd name="connsiteY2-38" fmla="*/ 4441617 h 4441617"/>
              <a:gd name="connsiteX3-39" fmla="*/ 302092 w 1212768"/>
              <a:gd name="connsiteY3-40" fmla="*/ 4441617 h 4441617"/>
              <a:gd name="connsiteX0-41" fmla="*/ 302092 w 1212768"/>
              <a:gd name="connsiteY0-42" fmla="*/ 4441617 h 4441617"/>
              <a:gd name="connsiteX1-43" fmla="*/ 1164421 w 1212768"/>
              <a:gd name="connsiteY1-44" fmla="*/ 0 h 4441617"/>
              <a:gd name="connsiteX2-45" fmla="*/ 1212768 w 1212768"/>
              <a:gd name="connsiteY2-46" fmla="*/ 4441617 h 4441617"/>
              <a:gd name="connsiteX3-47" fmla="*/ 302092 w 1212768"/>
              <a:gd name="connsiteY3-48" fmla="*/ 4441617 h 4441617"/>
              <a:gd name="connsiteX0-49" fmla="*/ 302092 w 1212768"/>
              <a:gd name="connsiteY0-50" fmla="*/ 4441617 h 4441617"/>
              <a:gd name="connsiteX1-51" fmla="*/ 1164421 w 1212768"/>
              <a:gd name="connsiteY1-52" fmla="*/ 0 h 4441617"/>
              <a:gd name="connsiteX2-53" fmla="*/ 1212768 w 1212768"/>
              <a:gd name="connsiteY2-54" fmla="*/ 4441617 h 4441617"/>
              <a:gd name="connsiteX3-55" fmla="*/ 302092 w 1212768"/>
              <a:gd name="connsiteY3-56" fmla="*/ 4441617 h 4441617"/>
              <a:gd name="connsiteX0-57" fmla="*/ 302092 w 1212768"/>
              <a:gd name="connsiteY0-58" fmla="*/ 4441617 h 4441617"/>
              <a:gd name="connsiteX1-59" fmla="*/ 1164421 w 1212768"/>
              <a:gd name="connsiteY1-60" fmla="*/ 0 h 4441617"/>
              <a:gd name="connsiteX2-61" fmla="*/ 1212768 w 1212768"/>
              <a:gd name="connsiteY2-62" fmla="*/ 4441617 h 4441617"/>
              <a:gd name="connsiteX3-63" fmla="*/ 302092 w 1212768"/>
              <a:gd name="connsiteY3-64" fmla="*/ 4441617 h 4441617"/>
              <a:gd name="connsiteX0-65" fmla="*/ 302092 w 1212768"/>
              <a:gd name="connsiteY0-66" fmla="*/ 4441617 h 4441617"/>
              <a:gd name="connsiteX1-67" fmla="*/ 1164421 w 1212768"/>
              <a:gd name="connsiteY1-68" fmla="*/ 0 h 4441617"/>
              <a:gd name="connsiteX2-69" fmla="*/ 1212768 w 1212768"/>
              <a:gd name="connsiteY2-70" fmla="*/ 4441617 h 4441617"/>
              <a:gd name="connsiteX3-71" fmla="*/ 302092 w 1212768"/>
              <a:gd name="connsiteY3-72" fmla="*/ 4441617 h 4441617"/>
              <a:gd name="connsiteX0-73" fmla="*/ 302092 w 1212768"/>
              <a:gd name="connsiteY0-74" fmla="*/ 4441617 h 4441617"/>
              <a:gd name="connsiteX1-75" fmla="*/ 1164421 w 1212768"/>
              <a:gd name="connsiteY1-76" fmla="*/ 0 h 4441617"/>
              <a:gd name="connsiteX2-77" fmla="*/ 1212768 w 1212768"/>
              <a:gd name="connsiteY2-78" fmla="*/ 4441617 h 4441617"/>
              <a:gd name="connsiteX3-79" fmla="*/ 302092 w 1212768"/>
              <a:gd name="connsiteY3-80" fmla="*/ 4441617 h 4441617"/>
              <a:gd name="connsiteX0-81" fmla="*/ 400026 w 959970"/>
              <a:gd name="connsiteY0-82" fmla="*/ 4441617 h 4441617"/>
              <a:gd name="connsiteX1-83" fmla="*/ 911623 w 959970"/>
              <a:gd name="connsiteY1-84" fmla="*/ 0 h 4441617"/>
              <a:gd name="connsiteX2-85" fmla="*/ 959970 w 959970"/>
              <a:gd name="connsiteY2-86" fmla="*/ 4441617 h 4441617"/>
              <a:gd name="connsiteX3-87" fmla="*/ 400026 w 959970"/>
              <a:gd name="connsiteY3-88" fmla="*/ 4441617 h 4441617"/>
              <a:gd name="connsiteX0-89" fmla="*/ 231275 w 791219"/>
              <a:gd name="connsiteY0-90" fmla="*/ 4441617 h 4441617"/>
              <a:gd name="connsiteX1-91" fmla="*/ 742872 w 791219"/>
              <a:gd name="connsiteY1-92" fmla="*/ 0 h 4441617"/>
              <a:gd name="connsiteX2-93" fmla="*/ 791219 w 791219"/>
              <a:gd name="connsiteY2-94" fmla="*/ 4441617 h 4441617"/>
              <a:gd name="connsiteX3-95" fmla="*/ 231275 w 791219"/>
              <a:gd name="connsiteY3-96" fmla="*/ 4441617 h 4441617"/>
              <a:gd name="connsiteX0-97" fmla="*/ 121149 w 681093"/>
              <a:gd name="connsiteY0-98" fmla="*/ 4441617 h 4441617"/>
              <a:gd name="connsiteX1-99" fmla="*/ 632746 w 681093"/>
              <a:gd name="connsiteY1-100" fmla="*/ 0 h 4441617"/>
              <a:gd name="connsiteX2-101" fmla="*/ 681093 w 681093"/>
              <a:gd name="connsiteY2-102" fmla="*/ 4441617 h 4441617"/>
              <a:gd name="connsiteX3-103" fmla="*/ 121149 w 681093"/>
              <a:gd name="connsiteY3-104" fmla="*/ 4441617 h 4441617"/>
              <a:gd name="connsiteX0-105" fmla="*/ 85146 w 841000"/>
              <a:gd name="connsiteY0-106" fmla="*/ 5374806 h 5374806"/>
              <a:gd name="connsiteX1-107" fmla="*/ 841000 w 841000"/>
              <a:gd name="connsiteY1-108" fmla="*/ 0 h 5374806"/>
              <a:gd name="connsiteX2-109" fmla="*/ 645090 w 841000"/>
              <a:gd name="connsiteY2-110" fmla="*/ 5374806 h 5374806"/>
              <a:gd name="connsiteX3-111" fmla="*/ 85146 w 841000"/>
              <a:gd name="connsiteY3-112" fmla="*/ 5374806 h 5374806"/>
              <a:gd name="connsiteX0-113" fmla="*/ 107552 w 863406"/>
              <a:gd name="connsiteY0-114" fmla="*/ 5374806 h 5374806"/>
              <a:gd name="connsiteX1-115" fmla="*/ 863406 w 863406"/>
              <a:gd name="connsiteY1-116" fmla="*/ 0 h 5374806"/>
              <a:gd name="connsiteX2-117" fmla="*/ 667496 w 863406"/>
              <a:gd name="connsiteY2-118" fmla="*/ 5374806 h 5374806"/>
              <a:gd name="connsiteX3-119" fmla="*/ 107552 w 863406"/>
              <a:gd name="connsiteY3-120" fmla="*/ 5374806 h 5374806"/>
              <a:gd name="connsiteX0-121" fmla="*/ 107552 w 863406"/>
              <a:gd name="connsiteY0-122" fmla="*/ 5374806 h 5374806"/>
              <a:gd name="connsiteX1-123" fmla="*/ 863406 w 863406"/>
              <a:gd name="connsiteY1-124" fmla="*/ 0 h 5374806"/>
              <a:gd name="connsiteX2-125" fmla="*/ 667496 w 863406"/>
              <a:gd name="connsiteY2-126" fmla="*/ 5374806 h 5374806"/>
              <a:gd name="connsiteX3-127" fmla="*/ 107552 w 863406"/>
              <a:gd name="connsiteY3-128" fmla="*/ 5374806 h 53748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63406" h="5374806">
                <a:moveTo>
                  <a:pt x="107552" y="5374806"/>
                </a:moveTo>
                <a:cubicBezTo>
                  <a:pt x="-181203" y="3480908"/>
                  <a:pt x="125032" y="1975317"/>
                  <a:pt x="863406" y="0"/>
                </a:cubicBezTo>
                <a:cubicBezTo>
                  <a:pt x="434851" y="1367804"/>
                  <a:pt x="288127" y="3618694"/>
                  <a:pt x="667496" y="5374806"/>
                </a:cubicBezTo>
                <a:cubicBezTo>
                  <a:pt x="363937" y="5374806"/>
                  <a:pt x="417376" y="5368543"/>
                  <a:pt x="107552" y="5374806"/>
                </a:cubicBezTo>
                <a:close/>
              </a:path>
            </a:pathLst>
          </a:custGeom>
          <a:solidFill>
            <a:srgbClr val="5A9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" name="等腰三角形 5"/>
          <p:cNvSpPr/>
          <p:nvPr/>
        </p:nvSpPr>
        <p:spPr>
          <a:xfrm rot="16200000">
            <a:off x="8109383" y="774691"/>
            <a:ext cx="1124636" cy="7040599"/>
          </a:xfrm>
          <a:custGeom>
            <a:avLst/>
            <a:gdLst>
              <a:gd name="connsiteX0" fmla="*/ 0 w 1455558"/>
              <a:gd name="connsiteY0" fmla="*/ 5193179 h 5193179"/>
              <a:gd name="connsiteX1" fmla="*/ 737065 w 1455558"/>
              <a:gd name="connsiteY1" fmla="*/ 0 h 5193179"/>
              <a:gd name="connsiteX2" fmla="*/ 1455558 w 1455558"/>
              <a:gd name="connsiteY2" fmla="*/ 5193179 h 5193179"/>
              <a:gd name="connsiteX3" fmla="*/ 0 w 1455558"/>
              <a:gd name="connsiteY3" fmla="*/ 5193179 h 5193179"/>
              <a:gd name="connsiteX0-1" fmla="*/ 0 w 1455558"/>
              <a:gd name="connsiteY0-2" fmla="*/ 4441617 h 4441617"/>
              <a:gd name="connsiteX1-3" fmla="*/ 1407211 w 1455558"/>
              <a:gd name="connsiteY1-4" fmla="*/ 0 h 4441617"/>
              <a:gd name="connsiteX2-5" fmla="*/ 1455558 w 1455558"/>
              <a:gd name="connsiteY2-6" fmla="*/ 4441617 h 4441617"/>
              <a:gd name="connsiteX3-7" fmla="*/ 0 w 1455558"/>
              <a:gd name="connsiteY3-8" fmla="*/ 4441617 h 4441617"/>
              <a:gd name="connsiteX0-9" fmla="*/ 0 w 1455558"/>
              <a:gd name="connsiteY0-10" fmla="*/ 4441617 h 4441617"/>
              <a:gd name="connsiteX1-11" fmla="*/ 1407211 w 1455558"/>
              <a:gd name="connsiteY1-12" fmla="*/ 0 h 4441617"/>
              <a:gd name="connsiteX2-13" fmla="*/ 1455558 w 1455558"/>
              <a:gd name="connsiteY2-14" fmla="*/ 4441617 h 4441617"/>
              <a:gd name="connsiteX3-15" fmla="*/ 0 w 1455558"/>
              <a:gd name="connsiteY3-16" fmla="*/ 4441617 h 4441617"/>
              <a:gd name="connsiteX0-17" fmla="*/ 0 w 1455558"/>
              <a:gd name="connsiteY0-18" fmla="*/ 4441617 h 4441617"/>
              <a:gd name="connsiteX1-19" fmla="*/ 1407211 w 1455558"/>
              <a:gd name="connsiteY1-20" fmla="*/ 0 h 4441617"/>
              <a:gd name="connsiteX2-21" fmla="*/ 1455558 w 1455558"/>
              <a:gd name="connsiteY2-22" fmla="*/ 4441617 h 4441617"/>
              <a:gd name="connsiteX3-23" fmla="*/ 0 w 1455558"/>
              <a:gd name="connsiteY3-24" fmla="*/ 4441617 h 4441617"/>
              <a:gd name="connsiteX0-25" fmla="*/ 0 w 910676"/>
              <a:gd name="connsiteY0-26" fmla="*/ 4441617 h 4441617"/>
              <a:gd name="connsiteX1-27" fmla="*/ 862329 w 910676"/>
              <a:gd name="connsiteY1-28" fmla="*/ 0 h 4441617"/>
              <a:gd name="connsiteX2-29" fmla="*/ 910676 w 910676"/>
              <a:gd name="connsiteY2-30" fmla="*/ 4441617 h 4441617"/>
              <a:gd name="connsiteX3-31" fmla="*/ 0 w 910676"/>
              <a:gd name="connsiteY3-32" fmla="*/ 4441617 h 4441617"/>
              <a:gd name="connsiteX0-33" fmla="*/ 302092 w 1212768"/>
              <a:gd name="connsiteY0-34" fmla="*/ 4441617 h 4441617"/>
              <a:gd name="connsiteX1-35" fmla="*/ 1164421 w 1212768"/>
              <a:gd name="connsiteY1-36" fmla="*/ 0 h 4441617"/>
              <a:gd name="connsiteX2-37" fmla="*/ 1212768 w 1212768"/>
              <a:gd name="connsiteY2-38" fmla="*/ 4441617 h 4441617"/>
              <a:gd name="connsiteX3-39" fmla="*/ 302092 w 1212768"/>
              <a:gd name="connsiteY3-40" fmla="*/ 4441617 h 4441617"/>
              <a:gd name="connsiteX0-41" fmla="*/ 302092 w 1212768"/>
              <a:gd name="connsiteY0-42" fmla="*/ 4441617 h 4441617"/>
              <a:gd name="connsiteX1-43" fmla="*/ 1164421 w 1212768"/>
              <a:gd name="connsiteY1-44" fmla="*/ 0 h 4441617"/>
              <a:gd name="connsiteX2-45" fmla="*/ 1212768 w 1212768"/>
              <a:gd name="connsiteY2-46" fmla="*/ 4441617 h 4441617"/>
              <a:gd name="connsiteX3-47" fmla="*/ 302092 w 1212768"/>
              <a:gd name="connsiteY3-48" fmla="*/ 4441617 h 4441617"/>
              <a:gd name="connsiteX0-49" fmla="*/ 302092 w 1212768"/>
              <a:gd name="connsiteY0-50" fmla="*/ 4441617 h 4441617"/>
              <a:gd name="connsiteX1-51" fmla="*/ 1164421 w 1212768"/>
              <a:gd name="connsiteY1-52" fmla="*/ 0 h 4441617"/>
              <a:gd name="connsiteX2-53" fmla="*/ 1212768 w 1212768"/>
              <a:gd name="connsiteY2-54" fmla="*/ 4441617 h 4441617"/>
              <a:gd name="connsiteX3-55" fmla="*/ 302092 w 1212768"/>
              <a:gd name="connsiteY3-56" fmla="*/ 4441617 h 4441617"/>
              <a:gd name="connsiteX0-57" fmla="*/ 302092 w 1212768"/>
              <a:gd name="connsiteY0-58" fmla="*/ 4441617 h 4441617"/>
              <a:gd name="connsiteX1-59" fmla="*/ 1164421 w 1212768"/>
              <a:gd name="connsiteY1-60" fmla="*/ 0 h 4441617"/>
              <a:gd name="connsiteX2-61" fmla="*/ 1212768 w 1212768"/>
              <a:gd name="connsiteY2-62" fmla="*/ 4441617 h 4441617"/>
              <a:gd name="connsiteX3-63" fmla="*/ 302092 w 1212768"/>
              <a:gd name="connsiteY3-64" fmla="*/ 4441617 h 4441617"/>
              <a:gd name="connsiteX0-65" fmla="*/ 302092 w 1212768"/>
              <a:gd name="connsiteY0-66" fmla="*/ 4441617 h 4441617"/>
              <a:gd name="connsiteX1-67" fmla="*/ 1164421 w 1212768"/>
              <a:gd name="connsiteY1-68" fmla="*/ 0 h 4441617"/>
              <a:gd name="connsiteX2-69" fmla="*/ 1212768 w 1212768"/>
              <a:gd name="connsiteY2-70" fmla="*/ 4441617 h 4441617"/>
              <a:gd name="connsiteX3-71" fmla="*/ 302092 w 1212768"/>
              <a:gd name="connsiteY3-72" fmla="*/ 4441617 h 4441617"/>
              <a:gd name="connsiteX0-73" fmla="*/ 302092 w 1212768"/>
              <a:gd name="connsiteY0-74" fmla="*/ 4441617 h 4441617"/>
              <a:gd name="connsiteX1-75" fmla="*/ 1164421 w 1212768"/>
              <a:gd name="connsiteY1-76" fmla="*/ 0 h 4441617"/>
              <a:gd name="connsiteX2-77" fmla="*/ 1212768 w 1212768"/>
              <a:gd name="connsiteY2-78" fmla="*/ 4441617 h 4441617"/>
              <a:gd name="connsiteX3-79" fmla="*/ 302092 w 1212768"/>
              <a:gd name="connsiteY3-80" fmla="*/ 4441617 h 4441617"/>
              <a:gd name="connsiteX0-81" fmla="*/ 400026 w 959970"/>
              <a:gd name="connsiteY0-82" fmla="*/ 4441617 h 4441617"/>
              <a:gd name="connsiteX1-83" fmla="*/ 911623 w 959970"/>
              <a:gd name="connsiteY1-84" fmla="*/ 0 h 4441617"/>
              <a:gd name="connsiteX2-85" fmla="*/ 959970 w 959970"/>
              <a:gd name="connsiteY2-86" fmla="*/ 4441617 h 4441617"/>
              <a:gd name="connsiteX3-87" fmla="*/ 400026 w 959970"/>
              <a:gd name="connsiteY3-88" fmla="*/ 4441617 h 4441617"/>
              <a:gd name="connsiteX0-89" fmla="*/ 231275 w 791219"/>
              <a:gd name="connsiteY0-90" fmla="*/ 4441617 h 4441617"/>
              <a:gd name="connsiteX1-91" fmla="*/ 742872 w 791219"/>
              <a:gd name="connsiteY1-92" fmla="*/ 0 h 4441617"/>
              <a:gd name="connsiteX2-93" fmla="*/ 791219 w 791219"/>
              <a:gd name="connsiteY2-94" fmla="*/ 4441617 h 4441617"/>
              <a:gd name="connsiteX3-95" fmla="*/ 231275 w 791219"/>
              <a:gd name="connsiteY3-96" fmla="*/ 4441617 h 4441617"/>
              <a:gd name="connsiteX0-97" fmla="*/ 121149 w 681093"/>
              <a:gd name="connsiteY0-98" fmla="*/ 4441617 h 4441617"/>
              <a:gd name="connsiteX1-99" fmla="*/ 632746 w 681093"/>
              <a:gd name="connsiteY1-100" fmla="*/ 0 h 4441617"/>
              <a:gd name="connsiteX2-101" fmla="*/ 681093 w 681093"/>
              <a:gd name="connsiteY2-102" fmla="*/ 4441617 h 4441617"/>
              <a:gd name="connsiteX3-103" fmla="*/ 121149 w 681093"/>
              <a:gd name="connsiteY3-104" fmla="*/ 4441617 h 4441617"/>
              <a:gd name="connsiteX0-105" fmla="*/ 93988 w 774687"/>
              <a:gd name="connsiteY0-106" fmla="*/ 5230756 h 5230756"/>
              <a:gd name="connsiteX1-107" fmla="*/ 774687 w 774687"/>
              <a:gd name="connsiteY1-108" fmla="*/ 0 h 5230756"/>
              <a:gd name="connsiteX2-109" fmla="*/ 653932 w 774687"/>
              <a:gd name="connsiteY2-110" fmla="*/ 5230756 h 5230756"/>
              <a:gd name="connsiteX3-111" fmla="*/ 93988 w 774687"/>
              <a:gd name="connsiteY3-112" fmla="*/ 5230756 h 5230756"/>
              <a:gd name="connsiteX0-113" fmla="*/ 93988 w 774687"/>
              <a:gd name="connsiteY0-114" fmla="*/ 5230756 h 5230756"/>
              <a:gd name="connsiteX1-115" fmla="*/ 774687 w 774687"/>
              <a:gd name="connsiteY1-116" fmla="*/ 0 h 5230756"/>
              <a:gd name="connsiteX2-117" fmla="*/ 653932 w 774687"/>
              <a:gd name="connsiteY2-118" fmla="*/ 5230756 h 5230756"/>
              <a:gd name="connsiteX3-119" fmla="*/ 93988 w 774687"/>
              <a:gd name="connsiteY3-120" fmla="*/ 5230756 h 5230756"/>
              <a:gd name="connsiteX0-121" fmla="*/ 93988 w 929507"/>
              <a:gd name="connsiteY0-122" fmla="*/ 5230756 h 5230756"/>
              <a:gd name="connsiteX1-123" fmla="*/ 774687 w 929507"/>
              <a:gd name="connsiteY1-124" fmla="*/ 0 h 5230756"/>
              <a:gd name="connsiteX2-125" fmla="*/ 929507 w 929507"/>
              <a:gd name="connsiteY2-126" fmla="*/ 5224496 h 5230756"/>
              <a:gd name="connsiteX3-127" fmla="*/ 93988 w 929507"/>
              <a:gd name="connsiteY3-128" fmla="*/ 5230756 h 5230756"/>
              <a:gd name="connsiteX0-129" fmla="*/ 93988 w 929507"/>
              <a:gd name="connsiteY0-130" fmla="*/ 5230756 h 5230756"/>
              <a:gd name="connsiteX1-131" fmla="*/ 774687 w 929507"/>
              <a:gd name="connsiteY1-132" fmla="*/ 0 h 5230756"/>
              <a:gd name="connsiteX2-133" fmla="*/ 929507 w 929507"/>
              <a:gd name="connsiteY2-134" fmla="*/ 5224496 h 5230756"/>
              <a:gd name="connsiteX3-135" fmla="*/ 93988 w 929507"/>
              <a:gd name="connsiteY3-136" fmla="*/ 5230756 h 5230756"/>
              <a:gd name="connsiteX0-137" fmla="*/ 3847 w 839366"/>
              <a:gd name="connsiteY0-138" fmla="*/ 5230756 h 5230756"/>
              <a:gd name="connsiteX1-139" fmla="*/ 684546 w 839366"/>
              <a:gd name="connsiteY1-140" fmla="*/ 0 h 5230756"/>
              <a:gd name="connsiteX2-141" fmla="*/ 839366 w 839366"/>
              <a:gd name="connsiteY2-142" fmla="*/ 5224496 h 5230756"/>
              <a:gd name="connsiteX3-143" fmla="*/ 3847 w 839366"/>
              <a:gd name="connsiteY3-144" fmla="*/ 5230756 h 5230756"/>
              <a:gd name="connsiteX0-145" fmla="*/ 3847 w 839366"/>
              <a:gd name="connsiteY0-146" fmla="*/ 5230756 h 5230756"/>
              <a:gd name="connsiteX1-147" fmla="*/ 684546 w 839366"/>
              <a:gd name="connsiteY1-148" fmla="*/ 0 h 5230756"/>
              <a:gd name="connsiteX2-149" fmla="*/ 839366 w 839366"/>
              <a:gd name="connsiteY2-150" fmla="*/ 5224496 h 5230756"/>
              <a:gd name="connsiteX3-151" fmla="*/ 3847 w 839366"/>
              <a:gd name="connsiteY3-152" fmla="*/ 5230756 h 5230756"/>
              <a:gd name="connsiteX0-153" fmla="*/ 3847 w 839366"/>
              <a:gd name="connsiteY0-154" fmla="*/ 5230756 h 5230756"/>
              <a:gd name="connsiteX1-155" fmla="*/ 684546 w 839366"/>
              <a:gd name="connsiteY1-156" fmla="*/ 0 h 5230756"/>
              <a:gd name="connsiteX2-157" fmla="*/ 839366 w 839366"/>
              <a:gd name="connsiteY2-158" fmla="*/ 5224496 h 5230756"/>
              <a:gd name="connsiteX3-159" fmla="*/ 3847 w 839366"/>
              <a:gd name="connsiteY3-160" fmla="*/ 5230756 h 5230756"/>
              <a:gd name="connsiteX0-161" fmla="*/ 5674 w 841193"/>
              <a:gd name="connsiteY0-162" fmla="*/ 5230756 h 5230756"/>
              <a:gd name="connsiteX1-163" fmla="*/ 686373 w 841193"/>
              <a:gd name="connsiteY1-164" fmla="*/ 0 h 5230756"/>
              <a:gd name="connsiteX2-165" fmla="*/ 841193 w 841193"/>
              <a:gd name="connsiteY2-166" fmla="*/ 5224496 h 5230756"/>
              <a:gd name="connsiteX3-167" fmla="*/ 5674 w 841193"/>
              <a:gd name="connsiteY3-168" fmla="*/ 5230756 h 5230756"/>
              <a:gd name="connsiteX0-169" fmla="*/ 7958 w 843477"/>
              <a:gd name="connsiteY0-170" fmla="*/ 5280449 h 5280449"/>
              <a:gd name="connsiteX1-171" fmla="*/ 638961 w 843477"/>
              <a:gd name="connsiteY1-172" fmla="*/ 0 h 5280449"/>
              <a:gd name="connsiteX2-173" fmla="*/ 843477 w 843477"/>
              <a:gd name="connsiteY2-174" fmla="*/ 5274189 h 5280449"/>
              <a:gd name="connsiteX3-175" fmla="*/ 7958 w 843477"/>
              <a:gd name="connsiteY3-176" fmla="*/ 5280449 h 528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43477" h="5280449">
                <a:moveTo>
                  <a:pt x="7958" y="5280449"/>
                </a:moveTo>
                <a:cubicBezTo>
                  <a:pt x="-24013" y="3399077"/>
                  <a:pt x="13321" y="2075525"/>
                  <a:pt x="638961" y="0"/>
                </a:cubicBezTo>
                <a:cubicBezTo>
                  <a:pt x="404560" y="1499327"/>
                  <a:pt x="100856" y="3787390"/>
                  <a:pt x="843477" y="5274189"/>
                </a:cubicBezTo>
                <a:lnTo>
                  <a:pt x="7958" y="528044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9" name="Remember Sensitive Feat Bogdan Bondarenk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827383" y="-2550885"/>
            <a:ext cx="812800" cy="812800"/>
          </a:xfrm>
          <a:prstGeom prst="rect">
            <a:avLst/>
          </a:prstGeom>
        </p:spPr>
      </p:pic>
      <p:grpSp>
        <p:nvGrpSpPr>
          <p:cNvPr id="27" name="组合 9"/>
          <p:cNvGrpSpPr/>
          <p:nvPr/>
        </p:nvGrpSpPr>
        <p:grpSpPr bwMode="auto">
          <a:xfrm>
            <a:off x="-24555" y="0"/>
            <a:ext cx="7082368" cy="1303865"/>
            <a:chOff x="7267" y="13895"/>
            <a:chExt cx="5312390" cy="976954"/>
          </a:xfrm>
        </p:grpSpPr>
        <p:sp>
          <p:nvSpPr>
            <p:cNvPr id="28" name="TextBox 12"/>
            <p:cNvSpPr txBox="1"/>
            <p:nvPr/>
          </p:nvSpPr>
          <p:spPr>
            <a:xfrm>
              <a:off x="1008464" y="13895"/>
              <a:ext cx="4311193" cy="3758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2665" dirty="0">
                  <a:solidFill>
                    <a:schemeClr val="accent1">
                      <a:lumMod val="75000"/>
                    </a:schemeClr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DALIAN  MARITIME  UNIVERSITY</a:t>
              </a:r>
              <a:endParaRPr lang="zh-CN" altLang="en-US" sz="2665" dirty="0">
                <a:solidFill>
                  <a:schemeClr val="accent1">
                    <a:lumMod val="7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pic>
          <p:nvPicPr>
            <p:cNvPr id="31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7" y="13895"/>
              <a:ext cx="976954" cy="976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原创设计师QQ598969553          _6"/>
          <p:cNvSpPr/>
          <p:nvPr/>
        </p:nvSpPr>
        <p:spPr>
          <a:xfrm>
            <a:off x="6329083" y="6273951"/>
            <a:ext cx="5862917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135" b="1" dirty="0">
                <a:ln w="6350">
                  <a:noFill/>
                </a:ln>
                <a:latin typeface="等线" panose="02010600030101010101" charset="-122"/>
                <a:ea typeface="等线" panose="02010600030101010101" charset="-122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5625" y="4404235"/>
            <a:ext cx="112528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论文选题</a:t>
            </a:r>
          </a:p>
          <a:p>
            <a:pPr algn="ctr"/>
            <a:r>
              <a:rPr lang="zh-CN" altLang="en-US" sz="4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4000" dirty="0">
                <a:latin typeface="黑体" panose="02010609060101010101" charset="-122"/>
                <a:ea typeface="黑体" panose="02010609060101010101" charset="-122"/>
              </a:rPr>
              <a:t>基于人员疏散行为仿真的客船设计研究</a:t>
            </a:r>
            <a:r>
              <a:rPr lang="zh-CN" altLang="en-US" sz="4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en-US" altLang="zh-CN" sz="4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Research on Passenger Ship Design Based on Simulation of Personnel Evacuation Behavior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sz="4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4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房斯明</a:t>
            </a:r>
          </a:p>
        </p:txBody>
      </p:sp>
    </p:spTree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6" grpId="0" bldLvl="0" animBg="1"/>
      <p:bldP spid="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1218" y="909108"/>
            <a:ext cx="8375227" cy="626533"/>
            <a:chOff x="13" y="170"/>
            <a:chExt cx="9892" cy="740"/>
          </a:xfrm>
        </p:grpSpPr>
        <p:grpSp>
          <p:nvGrpSpPr>
            <p:cNvPr id="13" name="组合 12"/>
            <p:cNvGrpSpPr/>
            <p:nvPr/>
          </p:nvGrpSpPr>
          <p:grpSpPr>
            <a:xfrm>
              <a:off x="13" y="170"/>
              <a:ext cx="9893" cy="741"/>
              <a:chOff x="0" y="182880"/>
              <a:chExt cx="6207760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NO.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3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|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文献综述</a:t>
                </a: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" name="弦形 23">
            <a:extLst>
              <a:ext uri="{FF2B5EF4-FFF2-40B4-BE49-F238E27FC236}">
                <a16:creationId xmlns:a16="http://schemas.microsoft.com/office/drawing/2014/main" id="{827F4F4A-2DB7-4E74-87DD-1D7B248A4393}"/>
              </a:ext>
            </a:extLst>
          </p:cNvPr>
          <p:cNvSpPr/>
          <p:nvPr/>
        </p:nvSpPr>
        <p:spPr>
          <a:xfrm>
            <a:off x="292312" y="3726815"/>
            <a:ext cx="4759325" cy="5588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97E03C-6F89-4677-9FB9-D8DC4987A262}"/>
              </a:ext>
            </a:extLst>
          </p:cNvPr>
          <p:cNvSpPr txBox="1"/>
          <p:nvPr/>
        </p:nvSpPr>
        <p:spPr>
          <a:xfrm>
            <a:off x="1239527" y="3775382"/>
            <a:ext cx="153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疏散优化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D7E3D27F-7DD4-4AB0-B726-DDAB55AAB0A6}"/>
              </a:ext>
            </a:extLst>
          </p:cNvPr>
          <p:cNvSpPr/>
          <p:nvPr/>
        </p:nvSpPr>
        <p:spPr>
          <a:xfrm>
            <a:off x="2983018" y="1809750"/>
            <a:ext cx="409575" cy="4505325"/>
          </a:xfrm>
          <a:prstGeom prst="lef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04EAFCB-EFFD-4FEB-9450-177BFC6880A4}"/>
              </a:ext>
            </a:extLst>
          </p:cNvPr>
          <p:cNvGrpSpPr/>
          <p:nvPr/>
        </p:nvGrpSpPr>
        <p:grpSpPr>
          <a:xfrm>
            <a:off x="3475990" y="1709458"/>
            <a:ext cx="4359161" cy="407632"/>
            <a:chOff x="3475990" y="1709458"/>
            <a:chExt cx="4359161" cy="407632"/>
          </a:xfrm>
        </p:grpSpPr>
        <p:sp>
          <p:nvSpPr>
            <p:cNvPr id="27" name="任意多边形 11">
              <a:extLst>
                <a:ext uri="{FF2B5EF4-FFF2-40B4-BE49-F238E27FC236}">
                  <a16:creationId xmlns:a16="http://schemas.microsoft.com/office/drawing/2014/main" id="{85ECCEB9-C527-4995-ADB5-E47983088A2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967161" y="1709458"/>
              <a:ext cx="3867990" cy="384711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布局优化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D74E272-03DB-4CC4-9C64-0B0A44CFC843}"/>
                </a:ext>
              </a:extLst>
            </p:cNvPr>
            <p:cNvSpPr/>
            <p:nvPr/>
          </p:nvSpPr>
          <p:spPr>
            <a:xfrm>
              <a:off x="3475990" y="1717040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C1CEC8E-00E5-489C-9903-8E9FED4FF21F}"/>
              </a:ext>
            </a:extLst>
          </p:cNvPr>
          <p:cNvGrpSpPr/>
          <p:nvPr/>
        </p:nvGrpSpPr>
        <p:grpSpPr>
          <a:xfrm>
            <a:off x="3392593" y="4344644"/>
            <a:ext cx="4359161" cy="400111"/>
            <a:chOff x="3475990" y="2469454"/>
            <a:chExt cx="4359161" cy="400111"/>
          </a:xfrm>
        </p:grpSpPr>
        <p:sp>
          <p:nvSpPr>
            <p:cNvPr id="30" name="任意多边形 10">
              <a:extLst>
                <a:ext uri="{FF2B5EF4-FFF2-40B4-BE49-F238E27FC236}">
                  <a16:creationId xmlns:a16="http://schemas.microsoft.com/office/drawing/2014/main" id="{51D4AA46-5A73-4BDC-BBE4-F9164D0924C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967161" y="2469454"/>
              <a:ext cx="3867990" cy="382905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路线优化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5D4A458-9836-4798-BA74-9053B3B3AFC7}"/>
                </a:ext>
              </a:extLst>
            </p:cNvPr>
            <p:cNvSpPr/>
            <p:nvPr/>
          </p:nvSpPr>
          <p:spPr>
            <a:xfrm>
              <a:off x="3475990" y="2469515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68BDEA6-0361-4FA3-BDDF-4320F2DEE3B8}"/>
              </a:ext>
            </a:extLst>
          </p:cNvPr>
          <p:cNvSpPr txBox="1"/>
          <p:nvPr/>
        </p:nvSpPr>
        <p:spPr>
          <a:xfrm>
            <a:off x="4367353" y="2129124"/>
            <a:ext cx="3867990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通道布置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走廊宽度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楼梯布置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出口布置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12FFAE-9BEB-4D31-9F70-65D4C9B935B3}"/>
              </a:ext>
            </a:extLst>
          </p:cNvPr>
          <p:cNvSpPr txBox="1"/>
          <p:nvPr/>
        </p:nvSpPr>
        <p:spPr>
          <a:xfrm>
            <a:off x="4367353" y="4869128"/>
            <a:ext cx="3867990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多人行走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灾害切断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重叠路段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605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1218" y="871643"/>
            <a:ext cx="8375227" cy="626533"/>
            <a:chOff x="13" y="170"/>
            <a:chExt cx="9892" cy="740"/>
          </a:xfrm>
        </p:grpSpPr>
        <p:grpSp>
          <p:nvGrpSpPr>
            <p:cNvPr id="13" name="组合 12"/>
            <p:cNvGrpSpPr/>
            <p:nvPr/>
          </p:nvGrpSpPr>
          <p:grpSpPr>
            <a:xfrm>
              <a:off x="13" y="170"/>
              <a:ext cx="9893" cy="741"/>
              <a:chOff x="0" y="182880"/>
              <a:chExt cx="6207760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NO.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4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|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研究方法</a:t>
                </a:r>
                <a:endParaRPr lang="en-US" altLang="zh-CN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3" name=" 160">
            <a:extLst>
              <a:ext uri="{FF2B5EF4-FFF2-40B4-BE49-F238E27FC236}">
                <a16:creationId xmlns:a16="http://schemas.microsoft.com/office/drawing/2014/main" id="{6E9370F4-8CA4-4D28-A05A-1B2808E30586}"/>
              </a:ext>
            </a:extLst>
          </p:cNvPr>
          <p:cNvSpPr/>
          <p:nvPr/>
        </p:nvSpPr>
        <p:spPr>
          <a:xfrm>
            <a:off x="800100" y="1942476"/>
            <a:ext cx="324485" cy="20256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 160">
            <a:extLst>
              <a:ext uri="{FF2B5EF4-FFF2-40B4-BE49-F238E27FC236}">
                <a16:creationId xmlns:a16="http://schemas.microsoft.com/office/drawing/2014/main" id="{515FE201-C1C1-493C-A46E-CC4F8612C5DF}"/>
              </a:ext>
            </a:extLst>
          </p:cNvPr>
          <p:cNvSpPr/>
          <p:nvPr/>
        </p:nvSpPr>
        <p:spPr>
          <a:xfrm>
            <a:off x="800100" y="3210395"/>
            <a:ext cx="324485" cy="20256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 160">
            <a:extLst>
              <a:ext uri="{FF2B5EF4-FFF2-40B4-BE49-F238E27FC236}">
                <a16:creationId xmlns:a16="http://schemas.microsoft.com/office/drawing/2014/main" id="{19C5FDDB-CE14-416E-A0BD-8E45404AB223}"/>
              </a:ext>
            </a:extLst>
          </p:cNvPr>
          <p:cNvSpPr/>
          <p:nvPr/>
        </p:nvSpPr>
        <p:spPr>
          <a:xfrm>
            <a:off x="800100" y="5746234"/>
            <a:ext cx="324485" cy="20256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 160">
            <a:extLst>
              <a:ext uri="{FF2B5EF4-FFF2-40B4-BE49-F238E27FC236}">
                <a16:creationId xmlns:a16="http://schemas.microsoft.com/office/drawing/2014/main" id="{B0CA2A72-4157-41BF-9CCE-21823B42D5AD}"/>
              </a:ext>
            </a:extLst>
          </p:cNvPr>
          <p:cNvSpPr/>
          <p:nvPr/>
        </p:nvSpPr>
        <p:spPr>
          <a:xfrm>
            <a:off x="800100" y="4478314"/>
            <a:ext cx="324485" cy="20256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F09AE2-3748-4B53-B117-7BC3A5C45228}"/>
              </a:ext>
            </a:extLst>
          </p:cNvPr>
          <p:cNvSpPr txBox="1"/>
          <p:nvPr/>
        </p:nvSpPr>
        <p:spPr>
          <a:xfrm>
            <a:off x="1760220" y="1841921"/>
            <a:ext cx="213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文献分析法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5F2BD13-2F74-4328-97E1-FAB71B7C3965}"/>
              </a:ext>
            </a:extLst>
          </p:cNvPr>
          <p:cNvSpPr txBox="1"/>
          <p:nvPr/>
        </p:nvSpPr>
        <p:spPr>
          <a:xfrm>
            <a:off x="1760220" y="3125823"/>
            <a:ext cx="213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实验仿真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AFD0BA4-E4C1-4FF3-AD4A-A8B03DB44E9F}"/>
              </a:ext>
            </a:extLst>
          </p:cNvPr>
          <p:cNvSpPr txBox="1"/>
          <p:nvPr/>
        </p:nvSpPr>
        <p:spPr>
          <a:xfrm>
            <a:off x="1760220" y="4409725"/>
            <a:ext cx="213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对比分析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40BD0E0-5AAD-4783-96B4-188F89AB9DD9}"/>
              </a:ext>
            </a:extLst>
          </p:cNvPr>
          <p:cNvSpPr txBox="1"/>
          <p:nvPr/>
        </p:nvSpPr>
        <p:spPr>
          <a:xfrm>
            <a:off x="1760220" y="5693627"/>
            <a:ext cx="213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实验验证</a:t>
            </a:r>
            <a:endParaRPr lang="zh-CN" altLang="zh-CN" sz="2000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39C0C3BA-02A7-43DD-BAA8-B8FD184BF299}"/>
              </a:ext>
            </a:extLst>
          </p:cNvPr>
          <p:cNvSpPr/>
          <p:nvPr/>
        </p:nvSpPr>
        <p:spPr>
          <a:xfrm>
            <a:off x="3333751" y="1942476"/>
            <a:ext cx="2132330" cy="202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6C532AF3-4306-491D-B4A2-F1B88EA02AA0}"/>
              </a:ext>
            </a:extLst>
          </p:cNvPr>
          <p:cNvSpPr/>
          <p:nvPr/>
        </p:nvSpPr>
        <p:spPr>
          <a:xfrm>
            <a:off x="3333751" y="4545023"/>
            <a:ext cx="2132330" cy="202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3F4D0008-8145-4ED3-8119-6DB9FF52E579}"/>
              </a:ext>
            </a:extLst>
          </p:cNvPr>
          <p:cNvSpPr/>
          <p:nvPr/>
        </p:nvSpPr>
        <p:spPr>
          <a:xfrm>
            <a:off x="3333751" y="5847516"/>
            <a:ext cx="2132330" cy="202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8CD07C1-4C60-4155-9DD4-263D245A8059}"/>
              </a:ext>
            </a:extLst>
          </p:cNvPr>
          <p:cNvSpPr/>
          <p:nvPr/>
        </p:nvSpPr>
        <p:spPr>
          <a:xfrm rot="20515577">
            <a:off x="3311276" y="2850815"/>
            <a:ext cx="2132330" cy="202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686889FF-6729-4C38-B0A8-AC8C03163FEA}"/>
              </a:ext>
            </a:extLst>
          </p:cNvPr>
          <p:cNvSpPr/>
          <p:nvPr/>
        </p:nvSpPr>
        <p:spPr>
          <a:xfrm rot="692440">
            <a:off x="3333751" y="3535034"/>
            <a:ext cx="2132330" cy="202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3B66C0-ABF6-4166-93D4-F85596E496D3}"/>
              </a:ext>
            </a:extLst>
          </p:cNvPr>
          <p:cNvSpPr txBox="1"/>
          <p:nvPr/>
        </p:nvSpPr>
        <p:spPr>
          <a:xfrm>
            <a:off x="5895975" y="1881007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了解研究现状，确定研究内容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8479A4-77DF-4E97-A520-4BBCFAE1094B}"/>
              </a:ext>
            </a:extLst>
          </p:cNvPr>
          <p:cNvSpPr txBox="1"/>
          <p:nvPr/>
        </p:nvSpPr>
        <p:spPr>
          <a:xfrm>
            <a:off x="5895975" y="242491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现有软件的实验仿真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D3F87D9-53BB-443C-8FB5-F9F96A215BAC}"/>
              </a:ext>
            </a:extLst>
          </p:cNvPr>
          <p:cNvSpPr txBox="1"/>
          <p:nvPr/>
        </p:nvSpPr>
        <p:spPr>
          <a:xfrm>
            <a:off x="5895975" y="365800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自建模型的实验仿真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C9344A-7323-457F-8FB0-7823CC0CA84F}"/>
              </a:ext>
            </a:extLst>
          </p:cNvPr>
          <p:cNvSpPr txBox="1"/>
          <p:nvPr/>
        </p:nvSpPr>
        <p:spPr>
          <a:xfrm>
            <a:off x="5895975" y="44097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研究客船人员疏散与其他人员疏散的不同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03AAC-03B2-459F-A122-6C43296F3DEC}"/>
              </a:ext>
            </a:extLst>
          </p:cNvPr>
          <p:cNvSpPr txBox="1"/>
          <p:nvPr/>
        </p:nvSpPr>
        <p:spPr>
          <a:xfrm>
            <a:off x="5895975" y="569362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验证优化后的客船布置疏散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2" grpId="0" animBg="1"/>
      <p:bldP spid="43" grpId="0" animBg="1"/>
      <p:bldP spid="41" grpId="0" animBg="1"/>
      <p:bldP spid="44" grpId="0" animBg="1"/>
      <p:bldP spid="4" grpId="0"/>
      <p:bldP spid="5" grpId="0"/>
      <p:bldP spid="4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1218" y="909108"/>
            <a:ext cx="8375227" cy="626533"/>
            <a:chOff x="13" y="170"/>
            <a:chExt cx="9892" cy="740"/>
          </a:xfrm>
        </p:grpSpPr>
        <p:grpSp>
          <p:nvGrpSpPr>
            <p:cNvPr id="13" name="组合 12"/>
            <p:cNvGrpSpPr/>
            <p:nvPr/>
          </p:nvGrpSpPr>
          <p:grpSpPr>
            <a:xfrm>
              <a:off x="13" y="170"/>
              <a:ext cx="9893" cy="741"/>
              <a:chOff x="0" y="182880"/>
              <a:chExt cx="6207760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NO.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5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|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技术路线</a:t>
                </a:r>
                <a:endParaRPr lang="en-US" altLang="zh-CN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2A6DC1A-AAB3-4859-911A-FE91C426C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366" y="1616131"/>
            <a:ext cx="4963490" cy="51652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1218" y="909108"/>
            <a:ext cx="8375227" cy="626533"/>
            <a:chOff x="13" y="170"/>
            <a:chExt cx="9892" cy="740"/>
          </a:xfrm>
        </p:grpSpPr>
        <p:grpSp>
          <p:nvGrpSpPr>
            <p:cNvPr id="13" name="组合 12"/>
            <p:cNvGrpSpPr/>
            <p:nvPr/>
          </p:nvGrpSpPr>
          <p:grpSpPr>
            <a:xfrm>
              <a:off x="13" y="170"/>
              <a:ext cx="9893" cy="741"/>
              <a:chOff x="0" y="182880"/>
              <a:chExt cx="6207760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NO.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6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|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可行性分析</a:t>
                </a: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C9D9132-2E4F-4A45-AA85-3525E640AF20}"/>
              </a:ext>
            </a:extLst>
          </p:cNvPr>
          <p:cNvGrpSpPr/>
          <p:nvPr/>
        </p:nvGrpSpPr>
        <p:grpSpPr>
          <a:xfrm>
            <a:off x="2104041" y="2101274"/>
            <a:ext cx="1943100" cy="1656012"/>
            <a:chOff x="4279" y="1432"/>
            <a:chExt cx="3060" cy="2608"/>
          </a:xfrm>
        </p:grpSpPr>
        <p:sp>
          <p:nvSpPr>
            <p:cNvPr id="23" name=" 18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06AD480-C463-4A2D-995B-9A4A5CDD5835}"/>
                </a:ext>
              </a:extLst>
            </p:cNvPr>
            <p:cNvSpPr/>
            <p:nvPr/>
          </p:nvSpPr>
          <p:spPr>
            <a:xfrm rot="180000">
              <a:off x="4279" y="1432"/>
              <a:ext cx="3060" cy="26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8675A07-AF06-4953-A78F-EA0AEC661CED}"/>
                </a:ext>
              </a:extLst>
            </p:cNvPr>
            <p:cNvSpPr txBox="1"/>
            <p:nvPr/>
          </p:nvSpPr>
          <p:spPr>
            <a:xfrm>
              <a:off x="4482" y="2136"/>
              <a:ext cx="2767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>
                      <a:lumMod val="75000"/>
                    </a:schemeClr>
                  </a:solidFill>
                </a:rPr>
                <a:t>①人员行为分析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B6E18C-814E-4C75-B3C4-73F0A55A23EA}"/>
              </a:ext>
            </a:extLst>
          </p:cNvPr>
          <p:cNvGrpSpPr/>
          <p:nvPr/>
        </p:nvGrpSpPr>
        <p:grpSpPr>
          <a:xfrm>
            <a:off x="7623150" y="1913823"/>
            <a:ext cx="1944014" cy="1656012"/>
            <a:chOff x="928" y="2985"/>
            <a:chExt cx="3061" cy="2608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8272DB5-CB00-4D84-BAAD-8D8BB4B1DFE5}"/>
                </a:ext>
              </a:extLst>
            </p:cNvPr>
            <p:cNvSpPr/>
            <p:nvPr/>
          </p:nvSpPr>
          <p:spPr>
            <a:xfrm rot="1800000">
              <a:off x="928" y="2985"/>
              <a:ext cx="3061" cy="260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19A29D3-FEFD-4BA5-8D51-523CA9FE5064}"/>
                </a:ext>
              </a:extLst>
            </p:cNvPr>
            <p:cNvSpPr txBox="1"/>
            <p:nvPr/>
          </p:nvSpPr>
          <p:spPr>
            <a:xfrm>
              <a:off x="933" y="3817"/>
              <a:ext cx="2778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2"/>
                  </a:solidFill>
                </a:rPr>
                <a:t>②陆地人员疏散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69E852A-4120-41F7-BFC2-6958868E35FD}"/>
              </a:ext>
            </a:extLst>
          </p:cNvPr>
          <p:cNvGrpSpPr/>
          <p:nvPr/>
        </p:nvGrpSpPr>
        <p:grpSpPr>
          <a:xfrm>
            <a:off x="4730060" y="3705010"/>
            <a:ext cx="1968395" cy="1656012"/>
            <a:chOff x="5432" y="4877"/>
            <a:chExt cx="3100" cy="2608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E84388A-91CB-4BB5-AE7A-0FE745CEBBF8}"/>
                </a:ext>
              </a:extLst>
            </p:cNvPr>
            <p:cNvSpPr/>
            <p:nvPr/>
          </p:nvSpPr>
          <p:spPr>
            <a:xfrm rot="19560000">
              <a:off x="5432" y="4877"/>
              <a:ext cx="3061" cy="26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67B3EF3-6A4A-4C89-9F8A-6AB16691D631}"/>
                </a:ext>
              </a:extLst>
            </p:cNvPr>
            <p:cNvSpPr txBox="1"/>
            <p:nvPr/>
          </p:nvSpPr>
          <p:spPr>
            <a:xfrm>
              <a:off x="5609" y="5526"/>
              <a:ext cx="2923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</a:rPr>
                <a:t>③客船疏散背景</a:t>
              </a:r>
              <a:endParaRPr lang="zh-CN" sz="2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602BFDC-7488-402D-9F04-A7B7DB197241}"/>
              </a:ext>
            </a:extLst>
          </p:cNvPr>
          <p:cNvSpPr/>
          <p:nvPr/>
        </p:nvSpPr>
        <p:spPr>
          <a:xfrm>
            <a:off x="1966331" y="2548296"/>
            <a:ext cx="728244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进行与客船相关的人员疏散研究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1041 L 0.21563 -0.0104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-0.25 1.48148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1218" y="909108"/>
            <a:ext cx="8375227" cy="626533"/>
            <a:chOff x="13" y="170"/>
            <a:chExt cx="9892" cy="740"/>
          </a:xfrm>
        </p:grpSpPr>
        <p:grpSp>
          <p:nvGrpSpPr>
            <p:cNvPr id="13" name="组合 12"/>
            <p:cNvGrpSpPr/>
            <p:nvPr/>
          </p:nvGrpSpPr>
          <p:grpSpPr>
            <a:xfrm>
              <a:off x="13" y="170"/>
              <a:ext cx="9893" cy="741"/>
              <a:chOff x="0" y="182880"/>
              <a:chExt cx="6207760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NO.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7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|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研究计划安排</a:t>
                </a: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49575" y="4779010"/>
            <a:ext cx="1617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完成大论文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724E38F-8A65-4B66-93AB-997C9B7086ED}"/>
              </a:ext>
            </a:extLst>
          </p:cNvPr>
          <p:cNvGrpSpPr/>
          <p:nvPr/>
        </p:nvGrpSpPr>
        <p:grpSpPr>
          <a:xfrm>
            <a:off x="5866159" y="2423803"/>
            <a:ext cx="2839323" cy="675051"/>
            <a:chOff x="5866159" y="2423803"/>
            <a:chExt cx="2839323" cy="675051"/>
          </a:xfrm>
        </p:grpSpPr>
        <p:sp>
          <p:nvSpPr>
            <p:cNvPr id="8" name="文本框 7"/>
            <p:cNvSpPr txBox="1"/>
            <p:nvPr/>
          </p:nvSpPr>
          <p:spPr>
            <a:xfrm>
              <a:off x="6280785" y="2518410"/>
              <a:ext cx="20104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tx1"/>
                  </a:solidFill>
                  <a:effectLst/>
                </a:rPr>
                <a:t>掌握研究方法</a:t>
              </a:r>
            </a:p>
          </p:txBody>
        </p:sp>
        <p:sp>
          <p:nvSpPr>
            <p:cNvPr id="12" name="平行四边形 11"/>
            <p:cNvSpPr/>
            <p:nvPr/>
          </p:nvSpPr>
          <p:spPr>
            <a:xfrm flipH="1">
              <a:off x="5866159" y="2423803"/>
              <a:ext cx="2839323" cy="675051"/>
            </a:xfrm>
            <a:prstGeom prst="parallelogram">
              <a:avLst>
                <a:gd name="adj" fmla="val 49802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BCDE91-DA19-48D3-97B9-C2311E5818AB}"/>
              </a:ext>
            </a:extLst>
          </p:cNvPr>
          <p:cNvGrpSpPr/>
          <p:nvPr/>
        </p:nvGrpSpPr>
        <p:grpSpPr>
          <a:xfrm>
            <a:off x="7022880" y="3193361"/>
            <a:ext cx="2398615" cy="701729"/>
            <a:chOff x="7022880" y="3193361"/>
            <a:chExt cx="2398615" cy="701729"/>
          </a:xfrm>
        </p:grpSpPr>
        <p:sp>
          <p:nvSpPr>
            <p:cNvPr id="10" name="文本框 9"/>
            <p:cNvSpPr txBox="1"/>
            <p:nvPr/>
          </p:nvSpPr>
          <p:spPr>
            <a:xfrm>
              <a:off x="7252335" y="3249930"/>
              <a:ext cx="193484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完成小论文，达到毕业要求</a:t>
              </a:r>
            </a:p>
          </p:txBody>
        </p:sp>
        <p:sp>
          <p:nvSpPr>
            <p:cNvPr id="2" name="平行四边形 30"/>
            <p:cNvSpPr>
              <a:spLocks noChangeArrowheads="1"/>
            </p:cNvSpPr>
            <p:nvPr/>
          </p:nvSpPr>
          <p:spPr bwMode="auto">
            <a:xfrm flipH="1">
              <a:off x="7022880" y="3193361"/>
              <a:ext cx="2398615" cy="673122"/>
            </a:xfrm>
            <a:prstGeom prst="parallelogram">
              <a:avLst>
                <a:gd name="adj" fmla="val 49828"/>
              </a:avLst>
            </a:prstGeom>
            <a:noFill/>
            <a:ln w="19050">
              <a:solidFill>
                <a:schemeClr val="accent3"/>
              </a:solidFill>
              <a:round/>
              <a:headEnd type="oval" w="med" len="med"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 eaLnBrk="1" hangingPunct="1"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2DDBB08-E007-4F16-BCB0-AAE74B17C1BA}"/>
              </a:ext>
            </a:extLst>
          </p:cNvPr>
          <p:cNvGrpSpPr/>
          <p:nvPr/>
        </p:nvGrpSpPr>
        <p:grpSpPr>
          <a:xfrm>
            <a:off x="1360170" y="3908272"/>
            <a:ext cx="2397516" cy="677063"/>
            <a:chOff x="1360170" y="3908272"/>
            <a:chExt cx="2397516" cy="677063"/>
          </a:xfrm>
        </p:grpSpPr>
        <p:sp>
          <p:nvSpPr>
            <p:cNvPr id="11" name="文本框 10"/>
            <p:cNvSpPr txBox="1"/>
            <p:nvPr/>
          </p:nvSpPr>
          <p:spPr>
            <a:xfrm>
              <a:off x="1809115" y="3940175"/>
              <a:ext cx="149987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答辩</a:t>
              </a:r>
            </a:p>
            <a:p>
              <a:pPr algn="ctr"/>
              <a:r>
                <a:rPr lang="zh-CN" altLang="en-US" b="1" dirty="0">
                  <a:solidFill>
                    <a:schemeClr val="accent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顺利毕业</a:t>
              </a:r>
            </a:p>
          </p:txBody>
        </p:sp>
        <p:sp>
          <p:nvSpPr>
            <p:cNvPr id="4" name="平行四边形 31"/>
            <p:cNvSpPr>
              <a:spLocks noChangeArrowheads="1"/>
            </p:cNvSpPr>
            <p:nvPr/>
          </p:nvSpPr>
          <p:spPr bwMode="auto">
            <a:xfrm flipH="1">
              <a:off x="1360170" y="3908272"/>
              <a:ext cx="2397516" cy="676980"/>
            </a:xfrm>
            <a:prstGeom prst="parallelogram">
              <a:avLst>
                <a:gd name="adj" fmla="val 49675"/>
              </a:avLst>
            </a:prstGeom>
            <a:noFill/>
            <a:ln w="19050">
              <a:solidFill>
                <a:schemeClr val="accent1"/>
              </a:solidFill>
              <a:round/>
              <a:headEnd type="oval" w="med" len="med"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 eaLnBrk="1" hangingPunct="1">
                <a:defRPr/>
              </a:pPr>
              <a:endParaRPr lang="zh-CN" altLang="en-US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4695152" y="2423803"/>
            <a:ext cx="1386416" cy="1399606"/>
            <a:chOff x="5490753" y="2076127"/>
            <a:chExt cx="1601892" cy="1382146"/>
          </a:xfrm>
          <a:solidFill>
            <a:schemeClr val="accent1">
              <a:lumMod val="50000"/>
            </a:schemeClr>
          </a:solidFill>
        </p:grpSpPr>
        <p:sp>
          <p:nvSpPr>
            <p:cNvPr id="16" name="六边形 15"/>
            <p:cNvSpPr/>
            <p:nvPr/>
          </p:nvSpPr>
          <p:spPr>
            <a:xfrm>
              <a:off x="5490753" y="2076127"/>
              <a:ext cx="1601892" cy="138214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6127403" y="2563132"/>
              <a:ext cx="328593" cy="328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研二上</a:t>
              </a:r>
            </a:p>
          </p:txBody>
        </p:sp>
      </p:grpSp>
      <p:grpSp>
        <p:nvGrpSpPr>
          <p:cNvPr id="18" name="组合 10"/>
          <p:cNvGrpSpPr/>
          <p:nvPr/>
        </p:nvGrpSpPr>
        <p:grpSpPr>
          <a:xfrm>
            <a:off x="5866159" y="3195290"/>
            <a:ext cx="1386416" cy="1397034"/>
            <a:chOff x="6844146" y="2838053"/>
            <a:chExt cx="1601892" cy="1380091"/>
          </a:xfrm>
          <a:solidFill>
            <a:schemeClr val="accent3"/>
          </a:solidFill>
        </p:grpSpPr>
        <p:sp>
          <p:nvSpPr>
            <p:cNvPr id="19" name="六边形 18"/>
            <p:cNvSpPr/>
            <p:nvPr/>
          </p:nvSpPr>
          <p:spPr>
            <a:xfrm>
              <a:off x="6844146" y="2838053"/>
              <a:ext cx="1601892" cy="138009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Rectangle 3"/>
            <p:cNvSpPr>
              <a:spLocks noChangeArrowheads="1"/>
            </p:cNvSpPr>
            <p:nvPr/>
          </p:nvSpPr>
          <p:spPr bwMode="auto">
            <a:xfrm>
              <a:off x="7480795" y="3334774"/>
              <a:ext cx="328593" cy="328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研二下</a:t>
              </a:r>
            </a:p>
          </p:txBody>
        </p:sp>
      </p:grpSp>
      <p:grpSp>
        <p:nvGrpSpPr>
          <p:cNvPr id="21" name="组合 16"/>
          <p:cNvGrpSpPr/>
          <p:nvPr/>
        </p:nvGrpSpPr>
        <p:grpSpPr>
          <a:xfrm>
            <a:off x="3523594" y="3195290"/>
            <a:ext cx="1386416" cy="1397034"/>
            <a:chOff x="4137360" y="2823676"/>
            <a:chExt cx="1601892" cy="1380091"/>
          </a:xfrm>
          <a:solidFill>
            <a:schemeClr val="accent1"/>
          </a:solidFill>
        </p:grpSpPr>
        <p:sp>
          <p:nvSpPr>
            <p:cNvPr id="6" name="六边形 5"/>
            <p:cNvSpPr/>
            <p:nvPr/>
          </p:nvSpPr>
          <p:spPr>
            <a:xfrm>
              <a:off x="4137360" y="2823676"/>
              <a:ext cx="1601892" cy="138009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3"/>
            <p:cNvSpPr>
              <a:spLocks noChangeArrowheads="1"/>
            </p:cNvSpPr>
            <p:nvPr/>
          </p:nvSpPr>
          <p:spPr bwMode="auto">
            <a:xfrm>
              <a:off x="4763465" y="3334911"/>
              <a:ext cx="328593" cy="328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研三下</a:t>
              </a:r>
            </a:p>
          </p:txBody>
        </p:sp>
      </p:grpSp>
      <p:grpSp>
        <p:nvGrpSpPr>
          <p:cNvPr id="30" name="组合 30"/>
          <p:cNvGrpSpPr/>
          <p:nvPr/>
        </p:nvGrpSpPr>
        <p:grpSpPr>
          <a:xfrm>
            <a:off x="4695152" y="3908272"/>
            <a:ext cx="1386416" cy="1397034"/>
            <a:chOff x="5507181" y="2082996"/>
            <a:chExt cx="1601892" cy="1380091"/>
          </a:xfrm>
          <a:solidFill>
            <a:srgbClr val="283C39"/>
          </a:solidFill>
        </p:grpSpPr>
        <p:sp>
          <p:nvSpPr>
            <p:cNvPr id="32" name="六边形 31"/>
            <p:cNvSpPr/>
            <p:nvPr/>
          </p:nvSpPr>
          <p:spPr>
            <a:xfrm>
              <a:off x="5507181" y="2082996"/>
              <a:ext cx="1601892" cy="138009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Rectangle 3"/>
            <p:cNvSpPr>
              <a:spLocks noChangeArrowheads="1"/>
            </p:cNvSpPr>
            <p:nvPr/>
          </p:nvSpPr>
          <p:spPr bwMode="auto">
            <a:xfrm>
              <a:off x="6143831" y="2594396"/>
              <a:ext cx="328593" cy="328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研三上</a:t>
              </a:r>
            </a:p>
          </p:txBody>
        </p:sp>
      </p:grpSp>
      <p:sp>
        <p:nvSpPr>
          <p:cNvPr id="34" name="平行四边形 30"/>
          <p:cNvSpPr>
            <a:spLocks noChangeArrowheads="1"/>
          </p:cNvSpPr>
          <p:nvPr/>
        </p:nvSpPr>
        <p:spPr bwMode="auto">
          <a:xfrm flipH="1">
            <a:off x="2559752" y="4641185"/>
            <a:ext cx="2396967" cy="673765"/>
          </a:xfrm>
          <a:prstGeom prst="parallelogram">
            <a:avLst>
              <a:gd name="adj" fmla="val 49828"/>
            </a:avLst>
          </a:prstGeom>
          <a:noFill/>
          <a:ln w="19050">
            <a:solidFill>
              <a:srgbClr val="283C39"/>
            </a:solidFill>
            <a:round/>
            <a:headEnd type="oval" w="med" len="med"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hangingPunct="1"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1218" y="909108"/>
            <a:ext cx="8375227" cy="626533"/>
            <a:chOff x="13" y="170"/>
            <a:chExt cx="9892" cy="740"/>
          </a:xfrm>
        </p:grpSpPr>
        <p:grpSp>
          <p:nvGrpSpPr>
            <p:cNvPr id="13" name="组合 12"/>
            <p:cNvGrpSpPr/>
            <p:nvPr/>
          </p:nvGrpSpPr>
          <p:grpSpPr>
            <a:xfrm>
              <a:off x="13" y="170"/>
              <a:ext cx="9893" cy="741"/>
              <a:chOff x="0" y="182880"/>
              <a:chExt cx="6207760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NO.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6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|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致谢</a:t>
                </a: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132206" y="2974020"/>
            <a:ext cx="3103095" cy="1374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altLang="zh-CN" sz="9600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</a:t>
            </a:r>
            <a:r>
              <a:rPr lang="zh-CN" altLang="en-US" sz="9600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谢谢！</a:t>
            </a:r>
            <a:endParaRPr lang="zh-CN" altLang="en-US" sz="9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0"/>
            <a:ext cx="321627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0" y="2593675"/>
            <a:ext cx="3216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2" y="3556442"/>
            <a:ext cx="3225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3873413" y="416980"/>
            <a:ext cx="6275140" cy="828000"/>
            <a:chOff x="3909356" y="1685526"/>
            <a:chExt cx="6275138" cy="828000"/>
          </a:xfrm>
        </p:grpSpPr>
        <p:sp>
          <p:nvSpPr>
            <p:cNvPr id="19" name="文本框 18"/>
            <p:cNvSpPr txBox="1"/>
            <p:nvPr/>
          </p:nvSpPr>
          <p:spPr>
            <a:xfrm>
              <a:off x="4895310" y="1837917"/>
              <a:ext cx="5289184" cy="53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</a:rPr>
                <a:t>选题背景及研究目的、意义</a:t>
              </a: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871344" y="1650746"/>
            <a:ext cx="6275140" cy="828000"/>
            <a:chOff x="3909356" y="1685526"/>
            <a:chExt cx="6275138" cy="828000"/>
          </a:xfrm>
        </p:grpSpPr>
        <p:sp>
          <p:nvSpPr>
            <p:cNvPr id="48" name="文本框 47"/>
            <p:cNvSpPr txBox="1"/>
            <p:nvPr/>
          </p:nvSpPr>
          <p:spPr>
            <a:xfrm>
              <a:off x="4895310" y="1837917"/>
              <a:ext cx="5289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</a:rPr>
                <a:t>文献综述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3871344" y="2982516"/>
            <a:ext cx="6275140" cy="828000"/>
            <a:chOff x="3909356" y="1685526"/>
            <a:chExt cx="6275138" cy="828000"/>
          </a:xfrm>
        </p:grpSpPr>
        <p:sp>
          <p:nvSpPr>
            <p:cNvPr id="53" name="文本框 52"/>
            <p:cNvSpPr txBox="1"/>
            <p:nvPr/>
          </p:nvSpPr>
          <p:spPr>
            <a:xfrm>
              <a:off x="4895310" y="1837917"/>
              <a:ext cx="5289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</a:rPr>
                <a:t>研究方法与技术路线</a:t>
              </a: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3871344" y="4301651"/>
            <a:ext cx="6275140" cy="828000"/>
            <a:chOff x="3909356" y="1685526"/>
            <a:chExt cx="6275138" cy="828000"/>
          </a:xfrm>
        </p:grpSpPr>
        <p:sp>
          <p:nvSpPr>
            <p:cNvPr id="80" name="文本框 79"/>
            <p:cNvSpPr txBox="1"/>
            <p:nvPr/>
          </p:nvSpPr>
          <p:spPr>
            <a:xfrm>
              <a:off x="4895310" y="1837917"/>
              <a:ext cx="5289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</a:rPr>
                <a:t>可行性分析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3871344" y="5573679"/>
            <a:ext cx="6275140" cy="828000"/>
            <a:chOff x="3909356" y="1685526"/>
            <a:chExt cx="6275138" cy="828000"/>
          </a:xfrm>
        </p:grpSpPr>
        <p:sp>
          <p:nvSpPr>
            <p:cNvPr id="85" name="文本框 84"/>
            <p:cNvSpPr txBox="1"/>
            <p:nvPr/>
          </p:nvSpPr>
          <p:spPr>
            <a:xfrm>
              <a:off x="4895310" y="1837917"/>
              <a:ext cx="5289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</a:rPr>
                <a:t>研究计划</a:t>
              </a: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1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3598" y="857038"/>
            <a:ext cx="8375438" cy="627380"/>
            <a:chOff x="14" y="170"/>
            <a:chExt cx="9892" cy="741"/>
          </a:xfrm>
        </p:grpSpPr>
        <p:grpSp>
          <p:nvGrpSpPr>
            <p:cNvPr id="13" name="组合 12"/>
            <p:cNvGrpSpPr/>
            <p:nvPr/>
          </p:nvGrpSpPr>
          <p:grpSpPr>
            <a:xfrm>
              <a:off x="14" y="170"/>
              <a:ext cx="9892" cy="741"/>
              <a:chOff x="471" y="182880"/>
              <a:chExt cx="6207289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71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NO.1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选题背景</a:t>
                </a: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3B39047-581D-4B62-9393-C70820A67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2" y="1728958"/>
            <a:ext cx="4720583" cy="463374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2D35C98-951E-44CB-8DEF-112D357BF418}"/>
              </a:ext>
            </a:extLst>
          </p:cNvPr>
          <p:cNvSpPr txBox="1"/>
          <p:nvPr/>
        </p:nvSpPr>
        <p:spPr>
          <a:xfrm>
            <a:off x="7239000" y="2213844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事件：</a:t>
            </a:r>
            <a:r>
              <a:rPr lang="en-US" altLang="zh-CN" dirty="0"/>
              <a:t>1912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日，</a:t>
            </a:r>
            <a:r>
              <a:rPr lang="zh-CN" altLang="zh-CN" dirty="0"/>
              <a:t>“泰坦尼克”号在其处女航中撞上冰山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沉没时间：</a:t>
            </a:r>
            <a:r>
              <a:rPr lang="en-US" altLang="zh-CN" dirty="0"/>
              <a:t>&lt;3</a:t>
            </a:r>
            <a:r>
              <a:rPr lang="zh-CN" altLang="en-US" dirty="0"/>
              <a:t>个小时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事故结果：超过</a:t>
            </a:r>
            <a:r>
              <a:rPr lang="en-US" altLang="zh-CN" dirty="0"/>
              <a:t>1500</a:t>
            </a:r>
            <a:r>
              <a:rPr lang="zh-CN" altLang="en-US" dirty="0"/>
              <a:t>人在事故中失去生命</a:t>
            </a:r>
            <a:endParaRPr lang="en-US" altLang="zh-CN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F154A9D-0B8C-4686-BE76-0D9F19787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5" y="2085976"/>
            <a:ext cx="5525558" cy="4110028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046265DB-7E58-4BBD-8EC6-7950E25D0341}"/>
              </a:ext>
            </a:extLst>
          </p:cNvPr>
          <p:cNvSpPr/>
          <p:nvPr/>
        </p:nvSpPr>
        <p:spPr>
          <a:xfrm flipH="1">
            <a:off x="6047949" y="3728322"/>
            <a:ext cx="1076751" cy="626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6FC7F6-0FE1-48FF-8081-14F2D0DEBF92}"/>
              </a:ext>
            </a:extLst>
          </p:cNvPr>
          <p:cNvSpPr txBox="1"/>
          <p:nvPr/>
        </p:nvSpPr>
        <p:spPr>
          <a:xfrm>
            <a:off x="6038850" y="3129678"/>
            <a:ext cx="550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第一版的《海上人命安全公约》（</a:t>
            </a:r>
            <a:r>
              <a:rPr lang="en-US" altLang="zh-CN" dirty="0"/>
              <a:t>SOLAS</a:t>
            </a:r>
            <a:r>
              <a:rPr lang="zh-CN" altLang="zh-CN" dirty="0"/>
              <a:t>公约）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4" grpId="0" animBg="1"/>
      <p:bldP spid="24" grpId="1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3598" y="857038"/>
            <a:ext cx="8375438" cy="627380"/>
            <a:chOff x="14" y="170"/>
            <a:chExt cx="9892" cy="741"/>
          </a:xfrm>
        </p:grpSpPr>
        <p:grpSp>
          <p:nvGrpSpPr>
            <p:cNvPr id="13" name="组合 12"/>
            <p:cNvGrpSpPr/>
            <p:nvPr/>
          </p:nvGrpSpPr>
          <p:grpSpPr>
            <a:xfrm>
              <a:off x="14" y="170"/>
              <a:ext cx="9892" cy="741"/>
              <a:chOff x="471" y="182880"/>
              <a:chExt cx="6207289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71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NO.1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选题背景</a:t>
                </a: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362C535-26EF-4B55-8335-536B73512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82" y="1675451"/>
            <a:ext cx="5087818" cy="42384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EBC297-C6C3-4535-830D-8BB3C086863B}"/>
              </a:ext>
            </a:extLst>
          </p:cNvPr>
          <p:cNvSpPr/>
          <p:nvPr/>
        </p:nvSpPr>
        <p:spPr>
          <a:xfrm>
            <a:off x="2956568" y="60009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1999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 “大舜“号翻沉海难事故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74D1EE-B36F-4536-8E6D-7AB557B5C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98" y="1789067"/>
            <a:ext cx="6526161" cy="401230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1B9974C-3D2B-4326-A456-2ED5B75DF069}"/>
              </a:ext>
            </a:extLst>
          </p:cNvPr>
          <p:cNvSpPr/>
          <p:nvPr/>
        </p:nvSpPr>
        <p:spPr>
          <a:xfrm>
            <a:off x="3714134" y="60009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日 “岁月号”沉船事件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92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3598" y="857038"/>
            <a:ext cx="8375438" cy="627380"/>
            <a:chOff x="14" y="170"/>
            <a:chExt cx="9892" cy="741"/>
          </a:xfrm>
        </p:grpSpPr>
        <p:grpSp>
          <p:nvGrpSpPr>
            <p:cNvPr id="13" name="组合 12"/>
            <p:cNvGrpSpPr/>
            <p:nvPr/>
          </p:nvGrpSpPr>
          <p:grpSpPr>
            <a:xfrm>
              <a:off x="14" y="170"/>
              <a:ext cx="9892" cy="741"/>
              <a:chOff x="471" y="182880"/>
              <a:chExt cx="6207289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71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NO.1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选题背景</a:t>
                </a: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FF2B092-5AF8-4A2F-A7CD-719BCC640431}"/>
              </a:ext>
            </a:extLst>
          </p:cNvPr>
          <p:cNvSpPr txBox="1"/>
          <p:nvPr/>
        </p:nvSpPr>
        <p:spPr>
          <a:xfrm>
            <a:off x="1181100" y="1814090"/>
            <a:ext cx="53149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《</a:t>
            </a:r>
            <a:r>
              <a:rPr lang="zh-CN" altLang="en-US" sz="2400" b="1" dirty="0"/>
              <a:t>指南</a:t>
            </a:r>
            <a:r>
              <a:rPr lang="en-US" altLang="zh-CN" sz="2400" b="1" dirty="0"/>
              <a:t>》</a:t>
            </a:r>
          </a:p>
          <a:p>
            <a:r>
              <a:rPr lang="en-US" altLang="zh-CN" dirty="0"/>
              <a:t>1999</a:t>
            </a:r>
            <a:r>
              <a:rPr lang="zh-CN" altLang="zh-CN" dirty="0"/>
              <a:t>年，</a:t>
            </a:r>
            <a:r>
              <a:rPr lang="en-US" altLang="zh-CN" dirty="0"/>
              <a:t>IMO</a:t>
            </a:r>
            <a:r>
              <a:rPr lang="zh-CN" altLang="zh-CN" dirty="0"/>
              <a:t>的海安会发布了第一版《客滚船简化疏散分析暂行指南》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2016</a:t>
            </a:r>
            <a:r>
              <a:rPr lang="zh-CN" altLang="zh-CN" dirty="0"/>
              <a:t>年，海安会在第</a:t>
            </a:r>
            <a:r>
              <a:rPr lang="en-US" altLang="zh-CN" dirty="0"/>
              <a:t>96</a:t>
            </a:r>
            <a:r>
              <a:rPr lang="zh-CN" altLang="zh-CN" dirty="0"/>
              <a:t>次会议中发布了《新造客船和现有客船疏散分析修订指南》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26E0A6-F39E-4EBA-AB1B-72BADEECB4C6}"/>
              </a:ext>
            </a:extLst>
          </p:cNvPr>
          <p:cNvSpPr txBox="1"/>
          <p:nvPr/>
        </p:nvSpPr>
        <p:spPr>
          <a:xfrm>
            <a:off x="8571865" y="2484258"/>
            <a:ext cx="231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指导客滚船开展疏散能力简化分析</a:t>
            </a:r>
            <a:r>
              <a:rPr lang="zh-CN" altLang="en-US" dirty="0"/>
              <a:t>。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28F3699-C1E2-4AF0-8ED7-646B8B78FA02}"/>
              </a:ext>
            </a:extLst>
          </p:cNvPr>
          <p:cNvSpPr/>
          <p:nvPr/>
        </p:nvSpPr>
        <p:spPr>
          <a:xfrm>
            <a:off x="6801775" y="2541587"/>
            <a:ext cx="1464365" cy="531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C040D8-BC3D-40D4-9F3C-419D6AB87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09" y="3784743"/>
            <a:ext cx="4219080" cy="27210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CC82246-6EB9-4EEC-96D4-4E7AA541F0A0}"/>
              </a:ext>
            </a:extLst>
          </p:cNvPr>
          <p:cNvSpPr txBox="1"/>
          <p:nvPr/>
        </p:nvSpPr>
        <p:spPr>
          <a:xfrm>
            <a:off x="8112815" y="4683578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+mn-ea"/>
              </a:rPr>
              <a:t>2019</a:t>
            </a:r>
            <a:r>
              <a:rPr lang="zh-CN" altLang="en-US" dirty="0">
                <a:sym typeface="+mn-ea"/>
              </a:rPr>
              <a:t>年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月</a:t>
            </a:r>
            <a:r>
              <a:rPr lang="en-US" altLang="zh-CN" dirty="0">
                <a:sym typeface="+mn-ea"/>
              </a:rPr>
              <a:t>24</a:t>
            </a:r>
            <a:r>
              <a:rPr lang="zh-CN" altLang="en-US" dirty="0">
                <a:sym typeface="+mn-ea"/>
              </a:rPr>
              <a:t>日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上海海事局人员撤离实船演练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FDF791-D5F9-471F-A0FE-73ED0016A950}"/>
              </a:ext>
            </a:extLst>
          </p:cNvPr>
          <p:cNvSpPr/>
          <p:nvPr/>
        </p:nvSpPr>
        <p:spPr>
          <a:xfrm>
            <a:off x="2438219" y="2056253"/>
            <a:ext cx="7109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必要性：保障人命安全</a:t>
            </a:r>
          </a:p>
        </p:txBody>
      </p:sp>
    </p:spTree>
    <p:extLst>
      <p:ext uri="{BB962C8B-B14F-4D97-AF65-F5344CB8AC3E}">
        <p14:creationId xmlns:p14="http://schemas.microsoft.com/office/powerpoint/2010/main" val="38139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1218" y="909108"/>
            <a:ext cx="8375227" cy="626533"/>
            <a:chOff x="13" y="170"/>
            <a:chExt cx="9892" cy="740"/>
          </a:xfrm>
        </p:grpSpPr>
        <p:grpSp>
          <p:nvGrpSpPr>
            <p:cNvPr id="13" name="组合 12"/>
            <p:cNvGrpSpPr/>
            <p:nvPr/>
          </p:nvGrpSpPr>
          <p:grpSpPr>
            <a:xfrm>
              <a:off x="13" y="170"/>
              <a:ext cx="9893" cy="741"/>
              <a:chOff x="0" y="182880"/>
              <a:chExt cx="6207760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NO.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2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|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研究目的与意义</a:t>
                </a: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7D6A239-A1AD-4DE1-BB8B-0383E0B5C0A0}"/>
              </a:ext>
            </a:extLst>
          </p:cNvPr>
          <p:cNvSpPr txBox="1"/>
          <p:nvPr/>
        </p:nvSpPr>
        <p:spPr>
          <a:xfrm>
            <a:off x="781050" y="2730427"/>
            <a:ext cx="18097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人员行为</a:t>
            </a:r>
            <a:endParaRPr lang="en-US" altLang="zh-CN" sz="2400" b="1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dirty="0"/>
              <a:t>团体行为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折返行为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领导性行为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86AA198-62DD-4271-9FBE-4CB9694E5777}"/>
              </a:ext>
            </a:extLst>
          </p:cNvPr>
          <p:cNvGrpSpPr/>
          <p:nvPr/>
        </p:nvGrpSpPr>
        <p:grpSpPr>
          <a:xfrm>
            <a:off x="2743036" y="3586646"/>
            <a:ext cx="1809750" cy="436245"/>
            <a:chOff x="1164" y="2072"/>
            <a:chExt cx="4635" cy="687"/>
          </a:xfrm>
        </p:grpSpPr>
        <p:sp>
          <p:nvSpPr>
            <p:cNvPr id="12" name="燕尾形 6">
              <a:extLst>
                <a:ext uri="{FF2B5EF4-FFF2-40B4-BE49-F238E27FC236}">
                  <a16:creationId xmlns:a16="http://schemas.microsoft.com/office/drawing/2014/main" id="{9A8ADA35-9DA8-4423-AFAB-DA0F4248F149}"/>
                </a:ext>
              </a:extLst>
            </p:cNvPr>
            <p:cNvSpPr/>
            <p:nvPr/>
          </p:nvSpPr>
          <p:spPr>
            <a:xfrm>
              <a:off x="1164" y="2072"/>
              <a:ext cx="4635" cy="687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9B76674-EAF5-4FFF-894A-3B8434477EAD}"/>
                </a:ext>
              </a:extLst>
            </p:cNvPr>
            <p:cNvSpPr txBox="1"/>
            <p:nvPr/>
          </p:nvSpPr>
          <p:spPr>
            <a:xfrm>
              <a:off x="2449" y="2125"/>
              <a:ext cx="222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影 响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85D5F20-9AEB-46DC-BA9E-621615AB1EFA}"/>
              </a:ext>
            </a:extLst>
          </p:cNvPr>
          <p:cNvSpPr txBox="1"/>
          <p:nvPr/>
        </p:nvSpPr>
        <p:spPr>
          <a:xfrm>
            <a:off x="4790277" y="2730427"/>
            <a:ext cx="19615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疏散过程</a:t>
            </a:r>
            <a:endParaRPr lang="en-US" altLang="zh-CN" sz="2400" b="1" dirty="0"/>
          </a:p>
          <a:p>
            <a:endParaRPr lang="en-US" altLang="zh-CN" sz="2000" dirty="0"/>
          </a:p>
          <a:p>
            <a:r>
              <a:rPr lang="zh-CN" altLang="en-US" sz="2000" dirty="0"/>
              <a:t>疏散时间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逃生人数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拥堵区域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行走速度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船舶设施使用率</a:t>
            </a:r>
            <a:endParaRPr lang="en-US" altLang="zh-CN" sz="20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FB4A3A1-10C9-43D7-9DF1-857F987EB73A}"/>
              </a:ext>
            </a:extLst>
          </p:cNvPr>
          <p:cNvGrpSpPr/>
          <p:nvPr/>
        </p:nvGrpSpPr>
        <p:grpSpPr>
          <a:xfrm>
            <a:off x="7163599" y="3586328"/>
            <a:ext cx="1549545" cy="436245"/>
            <a:chOff x="1164" y="2072"/>
            <a:chExt cx="4635" cy="687"/>
          </a:xfrm>
        </p:grpSpPr>
        <p:sp>
          <p:nvSpPr>
            <p:cNvPr id="18" name="燕尾形 6">
              <a:extLst>
                <a:ext uri="{FF2B5EF4-FFF2-40B4-BE49-F238E27FC236}">
                  <a16:creationId xmlns:a16="http://schemas.microsoft.com/office/drawing/2014/main" id="{016E4F72-7A8F-4725-9C11-8C0CAD0800AB}"/>
                </a:ext>
              </a:extLst>
            </p:cNvPr>
            <p:cNvSpPr/>
            <p:nvPr/>
          </p:nvSpPr>
          <p:spPr>
            <a:xfrm>
              <a:off x="1164" y="2072"/>
              <a:ext cx="4635" cy="687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79A6BB6-8C7C-4EA0-9D03-32FF4394D129}"/>
                </a:ext>
              </a:extLst>
            </p:cNvPr>
            <p:cNvSpPr txBox="1"/>
            <p:nvPr/>
          </p:nvSpPr>
          <p:spPr>
            <a:xfrm>
              <a:off x="2449" y="2125"/>
              <a:ext cx="222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优 化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739EE33C-BEB5-47D2-AE74-264EFB5F7969}"/>
              </a:ext>
            </a:extLst>
          </p:cNvPr>
          <p:cNvSpPr txBox="1"/>
          <p:nvPr/>
        </p:nvSpPr>
        <p:spPr>
          <a:xfrm>
            <a:off x="9121789" y="2730427"/>
            <a:ext cx="1961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客船布置</a:t>
            </a:r>
            <a:endParaRPr lang="en-US" altLang="zh-CN" sz="2400" b="1" dirty="0"/>
          </a:p>
          <a:p>
            <a:endParaRPr lang="en-US" altLang="zh-CN" sz="2000" dirty="0"/>
          </a:p>
          <a:p>
            <a:r>
              <a:rPr lang="zh-CN" altLang="en-US" sz="2000" dirty="0"/>
              <a:t>公共区域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应急方案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安全管理</a:t>
            </a:r>
            <a:endParaRPr lang="en-US" altLang="zh-CN" sz="2000" dirty="0"/>
          </a:p>
        </p:txBody>
      </p:sp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7E1370B6-E33C-4392-BEB6-3AC392F9325B}"/>
              </a:ext>
            </a:extLst>
          </p:cNvPr>
          <p:cNvSpPr/>
          <p:nvPr/>
        </p:nvSpPr>
        <p:spPr>
          <a:xfrm rot="10800000">
            <a:off x="5473310" y="1569742"/>
            <a:ext cx="4239763" cy="114222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3CE118F-EE9D-4938-8A1C-D41E557F29F0}"/>
              </a:ext>
            </a:extLst>
          </p:cNvPr>
          <p:cNvGrpSpPr/>
          <p:nvPr/>
        </p:nvGrpSpPr>
        <p:grpSpPr>
          <a:xfrm rot="10800000">
            <a:off x="6769982" y="2082280"/>
            <a:ext cx="1549545" cy="436245"/>
            <a:chOff x="1164" y="2072"/>
            <a:chExt cx="4635" cy="687"/>
          </a:xfrm>
        </p:grpSpPr>
        <p:sp>
          <p:nvSpPr>
            <p:cNvPr id="23" name="燕尾形 6">
              <a:extLst>
                <a:ext uri="{FF2B5EF4-FFF2-40B4-BE49-F238E27FC236}">
                  <a16:creationId xmlns:a16="http://schemas.microsoft.com/office/drawing/2014/main" id="{6B19CBDA-2F1B-4869-ACF6-460D917DA1D5}"/>
                </a:ext>
              </a:extLst>
            </p:cNvPr>
            <p:cNvSpPr/>
            <p:nvPr/>
          </p:nvSpPr>
          <p:spPr>
            <a:xfrm>
              <a:off x="1164" y="2072"/>
              <a:ext cx="4635" cy="687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6D9E7CB-036A-4A3B-9FBC-51E271DC0BAE}"/>
                </a:ext>
              </a:extLst>
            </p:cNvPr>
            <p:cNvSpPr txBox="1"/>
            <p:nvPr/>
          </p:nvSpPr>
          <p:spPr>
            <a:xfrm rot="10800000">
              <a:off x="2449" y="2125"/>
              <a:ext cx="222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验证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1218" y="909108"/>
            <a:ext cx="8375227" cy="626533"/>
            <a:chOff x="13" y="170"/>
            <a:chExt cx="9892" cy="740"/>
          </a:xfrm>
        </p:grpSpPr>
        <p:grpSp>
          <p:nvGrpSpPr>
            <p:cNvPr id="13" name="组合 12"/>
            <p:cNvGrpSpPr/>
            <p:nvPr/>
          </p:nvGrpSpPr>
          <p:grpSpPr>
            <a:xfrm>
              <a:off x="13" y="170"/>
              <a:ext cx="9893" cy="741"/>
              <a:chOff x="0" y="182880"/>
              <a:chExt cx="6207760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NO.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3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|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文献综述</a:t>
                </a: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" name="弦形 23">
            <a:extLst>
              <a:ext uri="{FF2B5EF4-FFF2-40B4-BE49-F238E27FC236}">
                <a16:creationId xmlns:a16="http://schemas.microsoft.com/office/drawing/2014/main" id="{827F4F4A-2DB7-4E74-87DD-1D7B248A4393}"/>
              </a:ext>
            </a:extLst>
          </p:cNvPr>
          <p:cNvSpPr/>
          <p:nvPr/>
        </p:nvSpPr>
        <p:spPr>
          <a:xfrm>
            <a:off x="292313" y="3726815"/>
            <a:ext cx="4487078" cy="5588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97E03C-6F89-4677-9FB9-D8DC4987A262}"/>
              </a:ext>
            </a:extLst>
          </p:cNvPr>
          <p:cNvSpPr txBox="1"/>
          <p:nvPr/>
        </p:nvSpPr>
        <p:spPr>
          <a:xfrm>
            <a:off x="1191999" y="3775382"/>
            <a:ext cx="143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人员行为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D7E3D27F-7DD4-4AB0-B726-DDAB55AAB0A6}"/>
              </a:ext>
            </a:extLst>
          </p:cNvPr>
          <p:cNvSpPr/>
          <p:nvPr/>
        </p:nvSpPr>
        <p:spPr>
          <a:xfrm>
            <a:off x="2983018" y="1809750"/>
            <a:ext cx="409575" cy="4505325"/>
          </a:xfrm>
          <a:prstGeom prst="lef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04EAFCB-EFFD-4FEB-9450-177BFC6880A4}"/>
              </a:ext>
            </a:extLst>
          </p:cNvPr>
          <p:cNvGrpSpPr/>
          <p:nvPr/>
        </p:nvGrpSpPr>
        <p:grpSpPr>
          <a:xfrm>
            <a:off x="3475990" y="1709458"/>
            <a:ext cx="4359161" cy="407632"/>
            <a:chOff x="3475990" y="1709458"/>
            <a:chExt cx="4359161" cy="407632"/>
          </a:xfrm>
        </p:grpSpPr>
        <p:sp>
          <p:nvSpPr>
            <p:cNvPr id="27" name="任意多边形 11">
              <a:extLst>
                <a:ext uri="{FF2B5EF4-FFF2-40B4-BE49-F238E27FC236}">
                  <a16:creationId xmlns:a16="http://schemas.microsoft.com/office/drawing/2014/main" id="{85ECCEB9-C527-4995-ADB5-E47983088A2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967161" y="1709458"/>
              <a:ext cx="3867990" cy="384711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个体行走速度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D74E272-03DB-4CC4-9C64-0B0A44CFC843}"/>
                </a:ext>
              </a:extLst>
            </p:cNvPr>
            <p:cNvSpPr/>
            <p:nvPr/>
          </p:nvSpPr>
          <p:spPr>
            <a:xfrm>
              <a:off x="3475990" y="1717040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C1CEC8E-00E5-489C-9903-8E9FED4FF21F}"/>
              </a:ext>
            </a:extLst>
          </p:cNvPr>
          <p:cNvGrpSpPr/>
          <p:nvPr/>
        </p:nvGrpSpPr>
        <p:grpSpPr>
          <a:xfrm>
            <a:off x="3475990" y="3219077"/>
            <a:ext cx="4359161" cy="400111"/>
            <a:chOff x="3475990" y="2469454"/>
            <a:chExt cx="4359161" cy="400111"/>
          </a:xfrm>
        </p:grpSpPr>
        <p:sp>
          <p:nvSpPr>
            <p:cNvPr id="30" name="任意多边形 10">
              <a:extLst>
                <a:ext uri="{FF2B5EF4-FFF2-40B4-BE49-F238E27FC236}">
                  <a16:creationId xmlns:a16="http://schemas.microsoft.com/office/drawing/2014/main" id="{51D4AA46-5A73-4BDC-BBE4-F9164D0924C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967161" y="2469454"/>
              <a:ext cx="3867990" cy="382905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行人运动特征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5D4A458-9836-4798-BA74-9053B3B3AFC7}"/>
                </a:ext>
              </a:extLst>
            </p:cNvPr>
            <p:cNvSpPr/>
            <p:nvPr/>
          </p:nvSpPr>
          <p:spPr>
            <a:xfrm>
              <a:off x="3475990" y="2469515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77E54D4-B516-4317-BA80-9F5B271435A3}"/>
              </a:ext>
            </a:extLst>
          </p:cNvPr>
          <p:cNvGrpSpPr/>
          <p:nvPr/>
        </p:nvGrpSpPr>
        <p:grpSpPr>
          <a:xfrm>
            <a:off x="3475990" y="4776158"/>
            <a:ext cx="4359161" cy="401381"/>
            <a:chOff x="3475990" y="3227644"/>
            <a:chExt cx="4359161" cy="401381"/>
          </a:xfrm>
        </p:grpSpPr>
        <p:sp>
          <p:nvSpPr>
            <p:cNvPr id="45" name="任意多边形 15">
              <a:extLst>
                <a:ext uri="{FF2B5EF4-FFF2-40B4-BE49-F238E27FC236}">
                  <a16:creationId xmlns:a16="http://schemas.microsoft.com/office/drawing/2014/main" id="{D5EE29E9-AE10-4CC0-A42B-1E24DD9F641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967161" y="3227644"/>
              <a:ext cx="3867990" cy="384175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个体与团体行为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05B2572-6334-41E7-8DC8-8757ECD1CAAA}"/>
                </a:ext>
              </a:extLst>
            </p:cNvPr>
            <p:cNvSpPr/>
            <p:nvPr/>
          </p:nvSpPr>
          <p:spPr>
            <a:xfrm>
              <a:off x="3475990" y="3228975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B1ADCE3-4F82-4DDC-B42F-7DA15C6706E7}"/>
              </a:ext>
            </a:extLst>
          </p:cNvPr>
          <p:cNvGrpSpPr/>
          <p:nvPr/>
        </p:nvGrpSpPr>
        <p:grpSpPr>
          <a:xfrm>
            <a:off x="3714249" y="2250023"/>
            <a:ext cx="8647522" cy="830997"/>
            <a:chOff x="3574125" y="2239211"/>
            <a:chExt cx="8647522" cy="83099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F4F5ED6-1619-4592-BA0A-5BB01DFE981F}"/>
                </a:ext>
              </a:extLst>
            </p:cNvPr>
            <p:cNvSpPr txBox="1"/>
            <p:nvPr/>
          </p:nvSpPr>
          <p:spPr>
            <a:xfrm>
              <a:off x="3785629" y="2239211"/>
              <a:ext cx="84360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BMT</a:t>
              </a:r>
              <a:r>
                <a:rPr lang="zh-CN" altLang="en-US" sz="1600" dirty="0"/>
                <a:t>舰队科技有限公司实验室和格林威治大学火灾安全工程组合作研制“船舶撤离行为评估设备”开展系列实验。</a:t>
              </a:r>
              <a:endParaRPr lang="en-US" altLang="zh-CN" sz="1600" dirty="0"/>
            </a:p>
            <a:p>
              <a:r>
                <a:rPr lang="zh-CN" altLang="en-US" sz="1600" dirty="0"/>
                <a:t>荷兰应用科学研究组织基于</a:t>
              </a:r>
              <a:r>
                <a:rPr lang="en-US" altLang="zh-CN" sz="1600" dirty="0"/>
                <a:t>4×2.4×2.3m</a:t>
              </a:r>
              <a:r>
                <a:rPr lang="zh-CN" altLang="en-US" sz="1600" dirty="0"/>
                <a:t>船舶舱室对实验对象展开个体行走速度研究。</a:t>
              </a:r>
            </a:p>
          </p:txBody>
        </p:sp>
        <p:sp>
          <p:nvSpPr>
            <p:cNvPr id="6" name="流程图: 决策 5">
              <a:extLst>
                <a:ext uri="{FF2B5EF4-FFF2-40B4-BE49-F238E27FC236}">
                  <a16:creationId xmlns:a16="http://schemas.microsoft.com/office/drawing/2014/main" id="{1C21C2FA-75DA-41B6-B0C0-320A756FABB5}"/>
                </a:ext>
              </a:extLst>
            </p:cNvPr>
            <p:cNvSpPr/>
            <p:nvPr/>
          </p:nvSpPr>
          <p:spPr>
            <a:xfrm>
              <a:off x="3585161" y="2320316"/>
              <a:ext cx="211504" cy="168832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流程图: 决策 31">
              <a:extLst>
                <a:ext uri="{FF2B5EF4-FFF2-40B4-BE49-F238E27FC236}">
                  <a16:creationId xmlns:a16="http://schemas.microsoft.com/office/drawing/2014/main" id="{2B42DF24-0D2E-461B-A029-78160240C1A6}"/>
                </a:ext>
              </a:extLst>
            </p:cNvPr>
            <p:cNvSpPr/>
            <p:nvPr/>
          </p:nvSpPr>
          <p:spPr>
            <a:xfrm>
              <a:off x="3574125" y="2824841"/>
              <a:ext cx="211504" cy="168832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C5D8293-A4D4-490C-8E18-AE85D07DAF5B}"/>
              </a:ext>
            </a:extLst>
          </p:cNvPr>
          <p:cNvGrpSpPr/>
          <p:nvPr/>
        </p:nvGrpSpPr>
        <p:grpSpPr>
          <a:xfrm>
            <a:off x="3681554" y="2062509"/>
            <a:ext cx="8514344" cy="1077218"/>
            <a:chOff x="3574125" y="3698275"/>
            <a:chExt cx="8514344" cy="107721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680816C-B380-41A7-8674-80252BF5BA8F}"/>
                </a:ext>
              </a:extLst>
            </p:cNvPr>
            <p:cNvSpPr txBox="1"/>
            <p:nvPr/>
          </p:nvSpPr>
          <p:spPr>
            <a:xfrm>
              <a:off x="3796665" y="3698275"/>
              <a:ext cx="829180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国内外研究学者针对行人在横向或纵向地面，人员的时空步态参数变化，提出船体横倾或纵倾浮态下的平均个体行走速度衰减比模型。</a:t>
              </a:r>
              <a:endParaRPr lang="en-US" altLang="zh-CN" sz="1600" dirty="0"/>
            </a:p>
            <a:p>
              <a:endParaRPr lang="en-US" altLang="zh-CN" sz="1600" dirty="0"/>
            </a:p>
            <a:p>
              <a:r>
                <a:rPr lang="zh-CN" altLang="en-US" sz="1600" dirty="0"/>
                <a:t>行人相互之间的摩擦力，行人流向的运动特征。</a:t>
              </a:r>
              <a:endParaRPr lang="en-US" altLang="zh-CN" sz="1600" dirty="0"/>
            </a:p>
          </p:txBody>
        </p:sp>
        <p:sp>
          <p:nvSpPr>
            <p:cNvPr id="33" name="流程图: 决策 32">
              <a:extLst>
                <a:ext uri="{FF2B5EF4-FFF2-40B4-BE49-F238E27FC236}">
                  <a16:creationId xmlns:a16="http://schemas.microsoft.com/office/drawing/2014/main" id="{14BF69DE-2F6E-4D1B-B997-DCA95E112FBE}"/>
                </a:ext>
              </a:extLst>
            </p:cNvPr>
            <p:cNvSpPr/>
            <p:nvPr/>
          </p:nvSpPr>
          <p:spPr>
            <a:xfrm>
              <a:off x="3585161" y="3842231"/>
              <a:ext cx="211504" cy="168832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流程图: 决策 33">
              <a:extLst>
                <a:ext uri="{FF2B5EF4-FFF2-40B4-BE49-F238E27FC236}">
                  <a16:creationId xmlns:a16="http://schemas.microsoft.com/office/drawing/2014/main" id="{4E4C1AB3-ABEF-42A8-AB06-687D9AD192D8}"/>
                </a:ext>
              </a:extLst>
            </p:cNvPr>
            <p:cNvSpPr/>
            <p:nvPr/>
          </p:nvSpPr>
          <p:spPr>
            <a:xfrm>
              <a:off x="3574125" y="4502937"/>
              <a:ext cx="211504" cy="168832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D88C831-95E0-4941-BB82-458EC2BC2BA3}"/>
              </a:ext>
            </a:extLst>
          </p:cNvPr>
          <p:cNvGrpSpPr/>
          <p:nvPr/>
        </p:nvGrpSpPr>
        <p:grpSpPr>
          <a:xfrm>
            <a:off x="3606698" y="5401354"/>
            <a:ext cx="8332821" cy="830997"/>
            <a:chOff x="3598702" y="5394417"/>
            <a:chExt cx="8332821" cy="830997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C9E6CBE-94E2-4F51-B43C-7DBA76485E8A}"/>
                </a:ext>
              </a:extLst>
            </p:cNvPr>
            <p:cNvSpPr txBox="1"/>
            <p:nvPr/>
          </p:nvSpPr>
          <p:spPr>
            <a:xfrm>
              <a:off x="3755982" y="5394417"/>
              <a:ext cx="81755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乘客和船员的表现行为，研究有关人员的亲情关系、船员指导疏散、返回舱室等群体行为、引导行为、折返行为等。</a:t>
              </a:r>
              <a:endParaRPr lang="en-US" altLang="zh-CN" sz="1600" dirty="0"/>
            </a:p>
            <a:p>
              <a:r>
                <a:rPr lang="zh-CN" altLang="en-US" sz="1600" dirty="0"/>
                <a:t>个体与个体之间的竞争关系、合作关系以及帮助行为等。</a:t>
              </a:r>
            </a:p>
          </p:txBody>
        </p:sp>
        <p:sp>
          <p:nvSpPr>
            <p:cNvPr id="35" name="流程图: 决策 34">
              <a:extLst>
                <a:ext uri="{FF2B5EF4-FFF2-40B4-BE49-F238E27FC236}">
                  <a16:creationId xmlns:a16="http://schemas.microsoft.com/office/drawing/2014/main" id="{EC7A5026-E19D-4905-88CB-4A95ACB0CF41}"/>
                </a:ext>
              </a:extLst>
            </p:cNvPr>
            <p:cNvSpPr/>
            <p:nvPr/>
          </p:nvSpPr>
          <p:spPr>
            <a:xfrm>
              <a:off x="3598702" y="5948892"/>
              <a:ext cx="211504" cy="168832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流程图: 决策 35">
              <a:extLst>
                <a:ext uri="{FF2B5EF4-FFF2-40B4-BE49-F238E27FC236}">
                  <a16:creationId xmlns:a16="http://schemas.microsoft.com/office/drawing/2014/main" id="{79AD3543-8812-4B15-A74A-15597E3E5117}"/>
                </a:ext>
              </a:extLst>
            </p:cNvPr>
            <p:cNvSpPr/>
            <p:nvPr/>
          </p:nvSpPr>
          <p:spPr>
            <a:xfrm>
              <a:off x="3598702" y="5499236"/>
              <a:ext cx="211504" cy="168832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6983C5E6-17D2-4D5B-A9D8-C39B34BCFC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1" y="3110352"/>
            <a:ext cx="5331495" cy="348322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E26B8B6-C786-466E-8762-9CB7084CF7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41" y="3670024"/>
            <a:ext cx="5741883" cy="315203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ABB9139-5B1F-4EA3-ABBF-EE3B987DA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63" y="1709458"/>
            <a:ext cx="5587124" cy="2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1218" y="909108"/>
            <a:ext cx="8375227" cy="626533"/>
            <a:chOff x="13" y="170"/>
            <a:chExt cx="9892" cy="740"/>
          </a:xfrm>
        </p:grpSpPr>
        <p:grpSp>
          <p:nvGrpSpPr>
            <p:cNvPr id="13" name="组合 12"/>
            <p:cNvGrpSpPr/>
            <p:nvPr/>
          </p:nvGrpSpPr>
          <p:grpSpPr>
            <a:xfrm>
              <a:off x="13" y="170"/>
              <a:ext cx="9893" cy="741"/>
              <a:chOff x="0" y="182880"/>
              <a:chExt cx="6207760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NO.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3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|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文献综述</a:t>
                </a: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" name="弦形 23">
            <a:extLst>
              <a:ext uri="{FF2B5EF4-FFF2-40B4-BE49-F238E27FC236}">
                <a16:creationId xmlns:a16="http://schemas.microsoft.com/office/drawing/2014/main" id="{827F4F4A-2DB7-4E74-87DD-1D7B248A4393}"/>
              </a:ext>
            </a:extLst>
          </p:cNvPr>
          <p:cNvSpPr/>
          <p:nvPr/>
        </p:nvSpPr>
        <p:spPr>
          <a:xfrm>
            <a:off x="292312" y="3726815"/>
            <a:ext cx="4759325" cy="5588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97E03C-6F89-4677-9FB9-D8DC4987A262}"/>
              </a:ext>
            </a:extLst>
          </p:cNvPr>
          <p:cNvSpPr txBox="1"/>
          <p:nvPr/>
        </p:nvSpPr>
        <p:spPr>
          <a:xfrm>
            <a:off x="1239527" y="3775382"/>
            <a:ext cx="153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疏散实验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D7E3D27F-7DD4-4AB0-B726-DDAB55AAB0A6}"/>
              </a:ext>
            </a:extLst>
          </p:cNvPr>
          <p:cNvSpPr/>
          <p:nvPr/>
        </p:nvSpPr>
        <p:spPr>
          <a:xfrm>
            <a:off x="2983018" y="1809750"/>
            <a:ext cx="409575" cy="4505325"/>
          </a:xfrm>
          <a:prstGeom prst="lef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04EAFCB-EFFD-4FEB-9450-177BFC6880A4}"/>
              </a:ext>
            </a:extLst>
          </p:cNvPr>
          <p:cNvGrpSpPr/>
          <p:nvPr/>
        </p:nvGrpSpPr>
        <p:grpSpPr>
          <a:xfrm>
            <a:off x="3475990" y="1709458"/>
            <a:ext cx="4359161" cy="407632"/>
            <a:chOff x="3475990" y="1709458"/>
            <a:chExt cx="4359161" cy="407632"/>
          </a:xfrm>
        </p:grpSpPr>
        <p:sp>
          <p:nvSpPr>
            <p:cNvPr id="27" name="任意多边形 11">
              <a:extLst>
                <a:ext uri="{FF2B5EF4-FFF2-40B4-BE49-F238E27FC236}">
                  <a16:creationId xmlns:a16="http://schemas.microsoft.com/office/drawing/2014/main" id="{85ECCEB9-C527-4995-ADB5-E47983088A2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67161" y="1709458"/>
              <a:ext cx="3867990" cy="384711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日本国家海事研究所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D74E272-03DB-4CC4-9C64-0B0A44CFC843}"/>
                </a:ext>
              </a:extLst>
            </p:cNvPr>
            <p:cNvSpPr/>
            <p:nvPr/>
          </p:nvSpPr>
          <p:spPr>
            <a:xfrm>
              <a:off x="3475990" y="1717040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C1CEC8E-00E5-489C-9903-8E9FED4FF21F}"/>
              </a:ext>
            </a:extLst>
          </p:cNvPr>
          <p:cNvGrpSpPr/>
          <p:nvPr/>
        </p:nvGrpSpPr>
        <p:grpSpPr>
          <a:xfrm>
            <a:off x="3475990" y="3115884"/>
            <a:ext cx="4359161" cy="400111"/>
            <a:chOff x="3475990" y="2469454"/>
            <a:chExt cx="4359161" cy="400111"/>
          </a:xfrm>
        </p:grpSpPr>
        <p:sp>
          <p:nvSpPr>
            <p:cNvPr id="30" name="任意多边形 10">
              <a:extLst>
                <a:ext uri="{FF2B5EF4-FFF2-40B4-BE49-F238E27FC236}">
                  <a16:creationId xmlns:a16="http://schemas.microsoft.com/office/drawing/2014/main" id="{51D4AA46-5A73-4BDC-BBE4-F9164D0924C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967161" y="2469454"/>
              <a:ext cx="3867990" cy="382905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67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澳大利亚海事工程合作研究中心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5D4A458-9836-4798-BA74-9053B3B3AFC7}"/>
                </a:ext>
              </a:extLst>
            </p:cNvPr>
            <p:cNvSpPr/>
            <p:nvPr/>
          </p:nvSpPr>
          <p:spPr>
            <a:xfrm>
              <a:off x="3475990" y="2469515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5C09A04-2C9D-48E8-A34B-D392C223D9A4}"/>
              </a:ext>
            </a:extLst>
          </p:cNvPr>
          <p:cNvGrpSpPr/>
          <p:nvPr/>
        </p:nvGrpSpPr>
        <p:grpSpPr>
          <a:xfrm>
            <a:off x="3475990" y="5914964"/>
            <a:ext cx="4359161" cy="400111"/>
            <a:chOff x="3475990" y="3987104"/>
            <a:chExt cx="4359161" cy="400111"/>
          </a:xfrm>
        </p:grpSpPr>
        <p:sp>
          <p:nvSpPr>
            <p:cNvPr id="42" name="任意多边形 16">
              <a:extLst>
                <a:ext uri="{FF2B5EF4-FFF2-40B4-BE49-F238E27FC236}">
                  <a16:creationId xmlns:a16="http://schemas.microsoft.com/office/drawing/2014/main" id="{087227EC-51D4-4836-B379-7F0FBCAD387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967160" y="3987104"/>
              <a:ext cx="3867991" cy="384175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欧盟</a:t>
              </a:r>
              <a:r>
                <a:rPr lang="en-US" altLang="zh-CN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SAFEGUARD</a:t>
              </a:r>
              <a:endParaRPr lang="zh-CN" altLang="en-US" sz="28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EDCE8EA-8DFE-4C52-A88B-1A4BE75EB4BA}"/>
                </a:ext>
              </a:extLst>
            </p:cNvPr>
            <p:cNvSpPr/>
            <p:nvPr/>
          </p:nvSpPr>
          <p:spPr>
            <a:xfrm>
              <a:off x="3475990" y="3987165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77E54D4-B516-4317-BA80-9F5B271435A3}"/>
              </a:ext>
            </a:extLst>
          </p:cNvPr>
          <p:cNvGrpSpPr/>
          <p:nvPr/>
        </p:nvGrpSpPr>
        <p:grpSpPr>
          <a:xfrm>
            <a:off x="3475990" y="4514789"/>
            <a:ext cx="4359161" cy="401381"/>
            <a:chOff x="3475990" y="3227644"/>
            <a:chExt cx="4359161" cy="401381"/>
          </a:xfrm>
        </p:grpSpPr>
        <p:sp>
          <p:nvSpPr>
            <p:cNvPr id="45" name="任意多边形 15">
              <a:extLst>
                <a:ext uri="{FF2B5EF4-FFF2-40B4-BE49-F238E27FC236}">
                  <a16:creationId xmlns:a16="http://schemas.microsoft.com/office/drawing/2014/main" id="{D5EE29E9-AE10-4CC0-A42B-1E24DD9F641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967161" y="3227644"/>
              <a:ext cx="3867990" cy="384175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韩国海事大学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05B2572-6334-41E7-8DC8-8757ECD1CAAA}"/>
                </a:ext>
              </a:extLst>
            </p:cNvPr>
            <p:cNvSpPr/>
            <p:nvPr/>
          </p:nvSpPr>
          <p:spPr>
            <a:xfrm>
              <a:off x="3475990" y="3228975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EBD3FE6-EE14-4D0D-AA15-91336D0E6396}"/>
              </a:ext>
            </a:extLst>
          </p:cNvPr>
          <p:cNvSpPr txBox="1"/>
          <p:nvPr/>
        </p:nvSpPr>
        <p:spPr>
          <a:xfrm>
            <a:off x="8562975" y="1663282"/>
            <a:ext cx="3333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停泊客船  </a:t>
            </a:r>
            <a:r>
              <a:rPr lang="en-US" altLang="zh-CN" sz="1600" dirty="0"/>
              <a:t>70-120</a:t>
            </a:r>
            <a:r>
              <a:rPr lang="zh-CN" altLang="en-US" sz="1600" dirty="0"/>
              <a:t>名学生</a:t>
            </a:r>
            <a:endParaRPr lang="en-US" altLang="zh-CN" sz="1600" dirty="0"/>
          </a:p>
          <a:p>
            <a:r>
              <a:rPr lang="zh-CN" altLang="en-US" sz="1600" dirty="0"/>
              <a:t>人员移动速度：走廊</a:t>
            </a:r>
            <a:r>
              <a:rPr lang="en-US" altLang="zh-CN" sz="1600" dirty="0"/>
              <a:t>1.4m/s</a:t>
            </a:r>
          </a:p>
          <a:p>
            <a:r>
              <a:rPr lang="zh-CN" altLang="en-US" sz="1600" dirty="0"/>
              <a:t>                         楼梯</a:t>
            </a:r>
            <a:r>
              <a:rPr lang="en-US" altLang="zh-CN" sz="1600" dirty="0"/>
              <a:t>0.7m/s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4F5ED6-1619-4592-BA0A-5BB01DFE981F}"/>
              </a:ext>
            </a:extLst>
          </p:cNvPr>
          <p:cNvSpPr txBox="1"/>
          <p:nvPr/>
        </p:nvSpPr>
        <p:spPr>
          <a:xfrm>
            <a:off x="8562975" y="2965768"/>
            <a:ext cx="3333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正常走廊速度：</a:t>
            </a:r>
            <a:r>
              <a:rPr lang="en-US" altLang="zh-CN" sz="1600" dirty="0"/>
              <a:t>1.65m/s</a:t>
            </a:r>
          </a:p>
          <a:p>
            <a:r>
              <a:rPr lang="zh-CN" altLang="en-US" sz="1600" dirty="0"/>
              <a:t>有倾角：纵倾向下  速度减小</a:t>
            </a:r>
            <a:endParaRPr lang="en-US" altLang="zh-CN" sz="1600" dirty="0"/>
          </a:p>
          <a:p>
            <a:r>
              <a:rPr lang="zh-CN" altLang="en-US" sz="1600" dirty="0"/>
              <a:t>纵倾向上、横倾    无变化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680816C-B380-41A7-8674-80252BF5BA8F}"/>
              </a:ext>
            </a:extLst>
          </p:cNvPr>
          <p:cNvSpPr txBox="1"/>
          <p:nvPr/>
        </p:nvSpPr>
        <p:spPr>
          <a:xfrm>
            <a:off x="8562975" y="4286528"/>
            <a:ext cx="3333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船舶状态对人员速度的研究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航行状态比停泊时，行人速度慢</a:t>
            </a:r>
            <a:r>
              <a:rPr lang="en-US" altLang="zh-CN" sz="1600" dirty="0"/>
              <a:t>20%-30%</a:t>
            </a:r>
            <a:endParaRPr lang="zh-CN" altLang="en-US" sz="16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C9E6CBE-94E2-4F51-B43C-7DBA76485E8A}"/>
              </a:ext>
            </a:extLst>
          </p:cNvPr>
          <p:cNvSpPr txBox="1"/>
          <p:nvPr/>
        </p:nvSpPr>
        <p:spPr>
          <a:xfrm>
            <a:off x="8562975" y="5814663"/>
            <a:ext cx="333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实验人员的反应时间、登乘时间、下水时间、最大允许疏散时间</a:t>
            </a:r>
          </a:p>
        </p:txBody>
      </p:sp>
    </p:spTree>
    <p:extLst>
      <p:ext uri="{BB962C8B-B14F-4D97-AF65-F5344CB8AC3E}">
        <p14:creationId xmlns:p14="http://schemas.microsoft.com/office/powerpoint/2010/main" val="342596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1218" y="909108"/>
            <a:ext cx="8375227" cy="626533"/>
            <a:chOff x="13" y="170"/>
            <a:chExt cx="9892" cy="740"/>
          </a:xfrm>
        </p:grpSpPr>
        <p:grpSp>
          <p:nvGrpSpPr>
            <p:cNvPr id="13" name="组合 12"/>
            <p:cNvGrpSpPr/>
            <p:nvPr/>
          </p:nvGrpSpPr>
          <p:grpSpPr>
            <a:xfrm>
              <a:off x="13" y="170"/>
              <a:ext cx="9893" cy="741"/>
              <a:chOff x="0" y="182880"/>
              <a:chExt cx="6207760" cy="32725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82880"/>
                <a:ext cx="6015544" cy="3270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    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NO.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3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+mn-ea"/>
                  </a:rPr>
                  <a:t>| 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rPr>
                  <a:t>      文献综述</a:t>
                </a: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 flipH="1">
                <a:off x="6015789" y="182880"/>
                <a:ext cx="191971" cy="327259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等腰三角形 21"/>
            <p:cNvSpPr/>
            <p:nvPr/>
          </p:nvSpPr>
          <p:spPr>
            <a:xfrm rot="5400000">
              <a:off x="131" y="333"/>
              <a:ext cx="481" cy="415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" name="弦形 23">
            <a:extLst>
              <a:ext uri="{FF2B5EF4-FFF2-40B4-BE49-F238E27FC236}">
                <a16:creationId xmlns:a16="http://schemas.microsoft.com/office/drawing/2014/main" id="{827F4F4A-2DB7-4E74-87DD-1D7B248A4393}"/>
              </a:ext>
            </a:extLst>
          </p:cNvPr>
          <p:cNvSpPr/>
          <p:nvPr/>
        </p:nvSpPr>
        <p:spPr>
          <a:xfrm>
            <a:off x="292312" y="3726815"/>
            <a:ext cx="4759325" cy="5588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97E03C-6F89-4677-9FB9-D8DC4987A262}"/>
              </a:ext>
            </a:extLst>
          </p:cNvPr>
          <p:cNvSpPr txBox="1"/>
          <p:nvPr/>
        </p:nvSpPr>
        <p:spPr>
          <a:xfrm>
            <a:off x="1239527" y="3775382"/>
            <a:ext cx="153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疏散软件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D7E3D27F-7DD4-4AB0-B726-DDAB55AAB0A6}"/>
              </a:ext>
            </a:extLst>
          </p:cNvPr>
          <p:cNvSpPr/>
          <p:nvPr/>
        </p:nvSpPr>
        <p:spPr>
          <a:xfrm>
            <a:off x="2983018" y="1809750"/>
            <a:ext cx="409575" cy="4505325"/>
          </a:xfrm>
          <a:prstGeom prst="lef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04EAFCB-EFFD-4FEB-9450-177BFC6880A4}"/>
              </a:ext>
            </a:extLst>
          </p:cNvPr>
          <p:cNvGrpSpPr/>
          <p:nvPr/>
        </p:nvGrpSpPr>
        <p:grpSpPr>
          <a:xfrm>
            <a:off x="3475990" y="1709458"/>
            <a:ext cx="4359161" cy="407632"/>
            <a:chOff x="3475990" y="1709458"/>
            <a:chExt cx="4359161" cy="407632"/>
          </a:xfrm>
        </p:grpSpPr>
        <p:sp>
          <p:nvSpPr>
            <p:cNvPr id="27" name="任意多边形 11">
              <a:extLst>
                <a:ext uri="{FF2B5EF4-FFF2-40B4-BE49-F238E27FC236}">
                  <a16:creationId xmlns:a16="http://schemas.microsoft.com/office/drawing/2014/main" id="{85ECCEB9-C527-4995-ADB5-E47983088A2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67161" y="1709458"/>
              <a:ext cx="3867990" cy="384711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maritime EXODUS</a:t>
              </a:r>
              <a:endParaRPr lang="zh-CN" altLang="en-US" sz="28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D74E272-03DB-4CC4-9C64-0B0A44CFC843}"/>
                </a:ext>
              </a:extLst>
            </p:cNvPr>
            <p:cNvSpPr/>
            <p:nvPr/>
          </p:nvSpPr>
          <p:spPr>
            <a:xfrm>
              <a:off x="3475990" y="1717040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C1CEC8E-00E5-489C-9903-8E9FED4FF21F}"/>
              </a:ext>
            </a:extLst>
          </p:cNvPr>
          <p:cNvGrpSpPr/>
          <p:nvPr/>
        </p:nvGrpSpPr>
        <p:grpSpPr>
          <a:xfrm>
            <a:off x="3475990" y="3115884"/>
            <a:ext cx="4359161" cy="400111"/>
            <a:chOff x="3475990" y="2469454"/>
            <a:chExt cx="4359161" cy="400111"/>
          </a:xfrm>
        </p:grpSpPr>
        <p:sp>
          <p:nvSpPr>
            <p:cNvPr id="30" name="任意多边形 10">
              <a:extLst>
                <a:ext uri="{FF2B5EF4-FFF2-40B4-BE49-F238E27FC236}">
                  <a16:creationId xmlns:a16="http://schemas.microsoft.com/office/drawing/2014/main" id="{51D4AA46-5A73-4BDC-BBE4-F9164D0924C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967161" y="2469454"/>
              <a:ext cx="3867990" cy="382905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EVI</a:t>
              </a:r>
              <a:endParaRPr lang="zh-CN" altLang="en-US" sz="28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5D4A458-9836-4798-BA74-9053B3B3AFC7}"/>
                </a:ext>
              </a:extLst>
            </p:cNvPr>
            <p:cNvSpPr/>
            <p:nvPr/>
          </p:nvSpPr>
          <p:spPr>
            <a:xfrm>
              <a:off x="3475990" y="2469515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5C09A04-2C9D-48E8-A34B-D392C223D9A4}"/>
              </a:ext>
            </a:extLst>
          </p:cNvPr>
          <p:cNvGrpSpPr/>
          <p:nvPr/>
        </p:nvGrpSpPr>
        <p:grpSpPr>
          <a:xfrm>
            <a:off x="3475990" y="5914964"/>
            <a:ext cx="4359161" cy="400111"/>
            <a:chOff x="3475990" y="3987104"/>
            <a:chExt cx="4359161" cy="400111"/>
          </a:xfrm>
        </p:grpSpPr>
        <p:sp>
          <p:nvSpPr>
            <p:cNvPr id="42" name="任意多边形 16">
              <a:extLst>
                <a:ext uri="{FF2B5EF4-FFF2-40B4-BE49-F238E27FC236}">
                  <a16:creationId xmlns:a16="http://schemas.microsoft.com/office/drawing/2014/main" id="{087227EC-51D4-4836-B379-7F0FBCAD387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967160" y="3987104"/>
              <a:ext cx="3867991" cy="384175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其他疏散模型</a:t>
              </a: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EDCE8EA-8DFE-4C52-A88B-1A4BE75EB4BA}"/>
                </a:ext>
              </a:extLst>
            </p:cNvPr>
            <p:cNvSpPr/>
            <p:nvPr/>
          </p:nvSpPr>
          <p:spPr>
            <a:xfrm>
              <a:off x="3475990" y="3987165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77E54D4-B516-4317-BA80-9F5B271435A3}"/>
              </a:ext>
            </a:extLst>
          </p:cNvPr>
          <p:cNvGrpSpPr/>
          <p:nvPr/>
        </p:nvGrpSpPr>
        <p:grpSpPr>
          <a:xfrm>
            <a:off x="3475990" y="4514789"/>
            <a:ext cx="4359161" cy="401381"/>
            <a:chOff x="3475990" y="3227644"/>
            <a:chExt cx="4359161" cy="401381"/>
          </a:xfrm>
        </p:grpSpPr>
        <p:sp>
          <p:nvSpPr>
            <p:cNvPr id="45" name="任意多边形 15">
              <a:extLst>
                <a:ext uri="{FF2B5EF4-FFF2-40B4-BE49-F238E27FC236}">
                  <a16:creationId xmlns:a16="http://schemas.microsoft.com/office/drawing/2014/main" id="{D5EE29E9-AE10-4CC0-A42B-1E24DD9F641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967161" y="3227644"/>
              <a:ext cx="3867990" cy="384175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rgbClr val="2193E7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 fontScale="82500" lnSpcReduction="20000"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sz="28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Pathfinder</a:t>
              </a:r>
              <a:endParaRPr lang="zh-CN" altLang="en-US" sz="28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05B2572-6334-41E7-8DC8-8757ECD1CAAA}"/>
                </a:ext>
              </a:extLst>
            </p:cNvPr>
            <p:cNvSpPr/>
            <p:nvPr/>
          </p:nvSpPr>
          <p:spPr>
            <a:xfrm>
              <a:off x="3475990" y="3228975"/>
              <a:ext cx="641350" cy="400050"/>
            </a:xfrm>
            <a:prstGeom prst="ellipse">
              <a:avLst/>
            </a:prstGeom>
            <a:solidFill>
              <a:srgbClr val="219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2669B9C-2D32-451B-891C-A123580E603F}"/>
              </a:ext>
            </a:extLst>
          </p:cNvPr>
          <p:cNvSpPr txBox="1"/>
          <p:nvPr/>
        </p:nvSpPr>
        <p:spPr>
          <a:xfrm>
            <a:off x="8229251" y="1721624"/>
            <a:ext cx="352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乘客、运动、行为、毒性、灾害</a:t>
            </a:r>
            <a:endParaRPr lang="en-US" altLang="zh-CN" dirty="0"/>
          </a:p>
          <a:p>
            <a:r>
              <a:rPr lang="zh-CN" altLang="en-US" dirty="0"/>
              <a:t>模拟船舶倾斜状态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E1BAAF-29F6-44BA-9A81-43DE5743CDA3}"/>
              </a:ext>
            </a:extLst>
          </p:cNvPr>
          <p:cNvSpPr txBox="1"/>
          <p:nvPr/>
        </p:nvSpPr>
        <p:spPr>
          <a:xfrm>
            <a:off x="4047141" y="2367955"/>
            <a:ext cx="345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格林威治大学火灾安全工程小组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D0583C-5BCC-4F2D-9FAC-48024EF145EE}"/>
              </a:ext>
            </a:extLst>
          </p:cNvPr>
          <p:cNvSpPr txBox="1"/>
          <p:nvPr/>
        </p:nvSpPr>
        <p:spPr>
          <a:xfrm>
            <a:off x="4047140" y="3776702"/>
            <a:ext cx="412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斯特拉斯克莱德大学船舶稳性研究中心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C287D0-E234-492E-9A4C-CAC4AC4F2911}"/>
              </a:ext>
            </a:extLst>
          </p:cNvPr>
          <p:cNvSpPr txBox="1"/>
          <p:nvPr/>
        </p:nvSpPr>
        <p:spPr>
          <a:xfrm>
            <a:off x="8229251" y="3143450"/>
            <a:ext cx="352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微观：人员间相互作用</a:t>
            </a:r>
            <a:endParaRPr lang="en-US" altLang="zh-CN" dirty="0"/>
          </a:p>
          <a:p>
            <a:r>
              <a:rPr lang="zh-CN" altLang="en-US" dirty="0"/>
              <a:t>宏观：路线规划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8B536-93B6-4A0F-9026-7F966F7254D2}"/>
              </a:ext>
            </a:extLst>
          </p:cNvPr>
          <p:cNvSpPr txBox="1"/>
          <p:nvPr/>
        </p:nvSpPr>
        <p:spPr>
          <a:xfrm>
            <a:off x="4117340" y="5248394"/>
            <a:ext cx="405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美国</a:t>
            </a:r>
            <a:r>
              <a:rPr lang="en-US" altLang="zh-CN" dirty="0"/>
              <a:t>Thunderhead Engineering </a:t>
            </a:r>
            <a:r>
              <a:rPr lang="zh-CN" altLang="en-US" dirty="0"/>
              <a:t>公司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9B68C5-69E7-4879-9907-1921135F0D11}"/>
              </a:ext>
            </a:extLst>
          </p:cNvPr>
          <p:cNvSpPr txBox="1"/>
          <p:nvPr/>
        </p:nvSpPr>
        <p:spPr>
          <a:xfrm>
            <a:off x="8229251" y="4351625"/>
            <a:ext cx="352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多种仿真模式</a:t>
            </a:r>
            <a:endParaRPr lang="en-US" altLang="zh-CN" dirty="0"/>
          </a:p>
          <a:p>
            <a:r>
              <a:rPr lang="en-US" altLang="zh-CN" dirty="0"/>
              <a:t>2D</a:t>
            </a:r>
            <a:r>
              <a:rPr lang="zh-CN" altLang="en-US" dirty="0"/>
              <a:t>和</a:t>
            </a:r>
            <a:r>
              <a:rPr lang="en-US" altLang="zh-CN" dirty="0"/>
              <a:t>3D</a:t>
            </a:r>
            <a:r>
              <a:rPr lang="zh-CN" altLang="en-US" dirty="0"/>
              <a:t>可视化分析工具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B5C88E-BF27-40AF-B62E-3B1F62B8BF41}"/>
              </a:ext>
            </a:extLst>
          </p:cNvPr>
          <p:cNvSpPr txBox="1"/>
          <p:nvPr/>
        </p:nvSpPr>
        <p:spPr>
          <a:xfrm>
            <a:off x="8229251" y="5788671"/>
            <a:ext cx="352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元胞自动机模型</a:t>
            </a:r>
            <a:endParaRPr lang="en-US" altLang="zh-CN" dirty="0"/>
          </a:p>
          <a:p>
            <a:r>
              <a:rPr lang="zh-CN" altLang="en-US" dirty="0"/>
              <a:t>社会力模型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743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5" grpId="0"/>
      <p:bldP spid="32" grpId="0"/>
      <p:bldP spid="6" grpId="0"/>
      <p:bldP spid="33" grpId="0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6110109"/>
  <p:tag name="MH_LIBRARY" val="GRAPHIC"/>
  <p:tag name="MH_ORDER" val="Freeform 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845</Words>
  <Application>Microsoft Office PowerPoint</Application>
  <PresentationFormat>宽屏</PresentationFormat>
  <Paragraphs>182</Paragraphs>
  <Slides>15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方正舒体</vt:lpstr>
      <vt:lpstr>黑体</vt:lpstr>
      <vt:lpstr>华文新魏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54</cp:revision>
  <dcterms:created xsi:type="dcterms:W3CDTF">2019-07-17T12:01:35Z</dcterms:created>
  <dcterms:modified xsi:type="dcterms:W3CDTF">2019-10-14T02:23:39Z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